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1" r:id="rId3"/>
    <p:sldId id="272" r:id="rId4"/>
    <p:sldId id="257" r:id="rId5"/>
    <p:sldId id="258" r:id="rId6"/>
    <p:sldId id="273" r:id="rId7"/>
    <p:sldId id="274" r:id="rId8"/>
    <p:sldId id="260" r:id="rId9"/>
    <p:sldId id="275" r:id="rId10"/>
    <p:sldId id="276" r:id="rId11"/>
    <p:sldId id="261" r:id="rId12"/>
    <p:sldId id="262" r:id="rId13"/>
    <p:sldId id="277" r:id="rId14"/>
    <p:sldId id="265" r:id="rId15"/>
    <p:sldId id="278" r:id="rId16"/>
    <p:sldId id="264" r:id="rId17"/>
    <p:sldId id="266" r:id="rId18"/>
    <p:sldId id="279" r:id="rId19"/>
    <p:sldId id="267" r:id="rId20"/>
    <p:sldId id="280" r:id="rId21"/>
    <p:sldId id="268" r:id="rId22"/>
    <p:sldId id="269" r:id="rId23"/>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293" y="201"/>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FF00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3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FF0000"/>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52400" y="5334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17" name="bg object 17"/>
          <p:cNvSpPr/>
          <p:nvPr/>
        </p:nvSpPr>
        <p:spPr>
          <a:xfrm>
            <a:off x="152400" y="1371600"/>
            <a:ext cx="8763000" cy="0"/>
          </a:xfrm>
          <a:custGeom>
            <a:avLst/>
            <a:gdLst/>
            <a:ahLst/>
            <a:cxnLst/>
            <a:rect l="l" t="t" r="r" b="b"/>
            <a:pathLst>
              <a:path w="8763000">
                <a:moveTo>
                  <a:pt x="0" y="0"/>
                </a:moveTo>
                <a:lnTo>
                  <a:pt x="8763000" y="0"/>
                </a:lnTo>
              </a:path>
            </a:pathLst>
          </a:custGeom>
          <a:ln w="19050">
            <a:solidFill>
              <a:srgbClr val="FF0000"/>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1" i="0">
                <a:solidFill>
                  <a:srgbClr val="FF00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66712" y="108013"/>
            <a:ext cx="438150" cy="474980"/>
          </a:xfrm>
          <a:custGeom>
            <a:avLst/>
            <a:gdLst/>
            <a:ahLst/>
            <a:cxnLst/>
            <a:rect l="l" t="t" r="r" b="b"/>
            <a:pathLst>
              <a:path w="438150" h="474980">
                <a:moveTo>
                  <a:pt x="438150" y="0"/>
                </a:moveTo>
                <a:lnTo>
                  <a:pt x="0" y="0"/>
                </a:lnTo>
                <a:lnTo>
                  <a:pt x="0" y="474662"/>
                </a:lnTo>
                <a:lnTo>
                  <a:pt x="438150" y="474662"/>
                </a:lnTo>
                <a:lnTo>
                  <a:pt x="438150" y="0"/>
                </a:lnTo>
                <a:close/>
              </a:path>
            </a:pathLst>
          </a:custGeom>
          <a:solidFill>
            <a:srgbClr val="FFCF00"/>
          </a:solidFill>
        </p:spPr>
        <p:txBody>
          <a:bodyPr wrap="square" lIns="0" tIns="0" rIns="0" bIns="0" rtlCol="0"/>
          <a:lstStyle/>
          <a:p>
            <a:endParaRPr/>
          </a:p>
        </p:txBody>
      </p:sp>
      <p:sp>
        <p:nvSpPr>
          <p:cNvPr id="17" name="bg object 17"/>
          <p:cNvSpPr/>
          <p:nvPr/>
        </p:nvSpPr>
        <p:spPr>
          <a:xfrm>
            <a:off x="749300" y="108013"/>
            <a:ext cx="328612" cy="474662"/>
          </a:xfrm>
          <a:prstGeom prst="rect">
            <a:avLst/>
          </a:prstGeom>
          <a:blipFill>
            <a:blip r:embed="rId2" cstate="print"/>
            <a:stretch>
              <a:fillRect/>
            </a:stretch>
          </a:blipFill>
        </p:spPr>
        <p:txBody>
          <a:bodyPr wrap="square" lIns="0" tIns="0" rIns="0" bIns="0" rtlCol="0"/>
          <a:lstStyle/>
          <a:p>
            <a:endParaRPr/>
          </a:p>
        </p:txBody>
      </p:sp>
      <p:sp>
        <p:nvSpPr>
          <p:cNvPr id="18" name="bg object 18"/>
          <p:cNvSpPr/>
          <p:nvPr/>
        </p:nvSpPr>
        <p:spPr>
          <a:xfrm>
            <a:off x="490537" y="530288"/>
            <a:ext cx="422275" cy="474980"/>
          </a:xfrm>
          <a:custGeom>
            <a:avLst/>
            <a:gdLst/>
            <a:ahLst/>
            <a:cxnLst/>
            <a:rect l="l" t="t" r="r" b="b"/>
            <a:pathLst>
              <a:path w="422275" h="474980">
                <a:moveTo>
                  <a:pt x="422275" y="0"/>
                </a:moveTo>
                <a:lnTo>
                  <a:pt x="0" y="0"/>
                </a:lnTo>
                <a:lnTo>
                  <a:pt x="0" y="474662"/>
                </a:lnTo>
                <a:lnTo>
                  <a:pt x="422275" y="474662"/>
                </a:lnTo>
                <a:lnTo>
                  <a:pt x="422275" y="0"/>
                </a:lnTo>
                <a:close/>
              </a:path>
            </a:pathLst>
          </a:custGeom>
          <a:solidFill>
            <a:srgbClr val="3333CC"/>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8/24/2022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11703" y="2635376"/>
            <a:ext cx="3720592" cy="513714"/>
          </a:xfrm>
          <a:prstGeom prst="rect">
            <a:avLst/>
          </a:prstGeom>
        </p:spPr>
        <p:txBody>
          <a:bodyPr wrap="square" lIns="0" tIns="0" rIns="0" bIns="0">
            <a:spAutoFit/>
          </a:bodyPr>
          <a:lstStyle>
            <a:lvl1pPr>
              <a:defRPr sz="3200" b="1" i="0">
                <a:solidFill>
                  <a:srgbClr val="FF0000"/>
                </a:solidFill>
                <a:latin typeface="Times New Roman"/>
                <a:cs typeface="Times New Roman"/>
              </a:defRPr>
            </a:lvl1pPr>
          </a:lstStyle>
          <a:p>
            <a:endParaRPr/>
          </a:p>
        </p:txBody>
      </p:sp>
      <p:sp>
        <p:nvSpPr>
          <p:cNvPr id="3" name="Holder 3"/>
          <p:cNvSpPr>
            <a:spLocks noGrp="1"/>
          </p:cNvSpPr>
          <p:nvPr>
            <p:ph type="body" idx="1"/>
          </p:nvPr>
        </p:nvSpPr>
        <p:spPr>
          <a:xfrm>
            <a:off x="737234" y="2000834"/>
            <a:ext cx="7669530" cy="2172970"/>
          </a:xfrm>
          <a:prstGeom prst="rect">
            <a:avLst/>
          </a:prstGeom>
        </p:spPr>
        <p:txBody>
          <a:bodyPr wrap="square" lIns="0" tIns="0" rIns="0" bIns="0">
            <a:spAutoFit/>
          </a:bodyPr>
          <a:lstStyle>
            <a:lvl1pPr>
              <a:defRPr sz="3200" b="0" i="0">
                <a:solidFill>
                  <a:schemeClr val="tx1"/>
                </a:solidFill>
                <a:latin typeface="Times New Roman"/>
                <a:cs typeface="Times New Roman"/>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8/24/2022</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png"/><Relationship Id="rId42" Type="http://schemas.openxmlformats.org/officeDocument/2006/relationships/image" Target="../media/image42.png"/><Relationship Id="rId47" Type="http://schemas.openxmlformats.org/officeDocument/2006/relationships/image" Target="../media/image47.png"/><Relationship Id="rId7" Type="http://schemas.openxmlformats.org/officeDocument/2006/relationships/image" Target="../media/image7.png"/><Relationship Id="rId2" Type="http://schemas.openxmlformats.org/officeDocument/2006/relationships/image" Target="../media/image2.png"/><Relationship Id="rId16" Type="http://schemas.openxmlformats.org/officeDocument/2006/relationships/image" Target="../media/image16.png"/><Relationship Id="rId29" Type="http://schemas.openxmlformats.org/officeDocument/2006/relationships/image" Target="../media/image29.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png"/><Relationship Id="rId40" Type="http://schemas.openxmlformats.org/officeDocument/2006/relationships/image" Target="../media/image40.png"/><Relationship Id="rId45" Type="http://schemas.openxmlformats.org/officeDocument/2006/relationships/image" Target="../media/image45.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36" Type="http://schemas.openxmlformats.org/officeDocument/2006/relationships/image" Target="../media/image36.png"/><Relationship Id="rId49" Type="http://schemas.openxmlformats.org/officeDocument/2006/relationships/image" Target="../media/image49.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png"/><Relationship Id="rId8" Type="http://schemas.openxmlformats.org/officeDocument/2006/relationships/image" Target="../media/image8.png"/><Relationship Id="rId3" Type="http://schemas.openxmlformats.org/officeDocument/2006/relationships/image" Target="../media/image3.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png"/><Relationship Id="rId46" Type="http://schemas.openxmlformats.org/officeDocument/2006/relationships/image" Target="../media/image46.png"/><Relationship Id="rId20" Type="http://schemas.openxmlformats.org/officeDocument/2006/relationships/image" Target="../media/image20.png"/><Relationship Id="rId41"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3970">
              <a:lnSpc>
                <a:spcPct val="100000"/>
              </a:lnSpc>
              <a:spcBef>
                <a:spcPts val="105"/>
              </a:spcBef>
            </a:pPr>
            <a:r>
              <a:rPr dirty="0"/>
              <a:t>Analog</a:t>
            </a:r>
            <a:r>
              <a:rPr spc="-95" dirty="0"/>
              <a:t> </a:t>
            </a:r>
            <a:r>
              <a:rPr dirty="0"/>
              <a:t>Transmission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371600"/>
            <a:chOff x="0" y="0"/>
            <a:chExt cx="9144000" cy="1371600"/>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9144000" y="1371600"/>
                  </a:lnTo>
                  <a:lnTo>
                    <a:pt x="9144000" y="0"/>
                  </a:lnTo>
                  <a:close/>
                </a:path>
              </a:pathLst>
            </a:custGeom>
            <a:solidFill>
              <a:srgbClr val="33CCFF"/>
            </a:solidFill>
          </p:spPr>
          <p:txBody>
            <a:bodyPr wrap="square" lIns="0" tIns="0" rIns="0" bIns="0" rtlCol="0"/>
            <a:lstStyle/>
            <a:p>
              <a:r>
                <a:rPr lang="en-IN" sz="6600" b="0" dirty="0">
                  <a:latin typeface="Tahoma"/>
                  <a:cs typeface="Tahoma"/>
                </a:rPr>
                <a:t> Amplitude</a:t>
              </a:r>
              <a:r>
                <a:rPr lang="en-IN" sz="6600" b="0" spc="-90" dirty="0">
                  <a:latin typeface="Tahoma"/>
                  <a:cs typeface="Tahoma"/>
                </a:rPr>
                <a:t> </a:t>
              </a:r>
              <a:r>
                <a:rPr lang="en-IN" sz="6600" b="0" dirty="0">
                  <a:latin typeface="Tahoma"/>
                  <a:cs typeface="Tahoma"/>
                </a:rPr>
                <a:t>Modulation</a:t>
              </a:r>
              <a:endParaRPr sz="6600" dirty="0"/>
            </a:p>
          </p:txBody>
        </p:sp>
        <p:sp>
          <p:nvSpPr>
            <p:cNvPr id="4" name="object 4"/>
            <p:cNvSpPr/>
            <p:nvPr/>
          </p:nvSpPr>
          <p:spPr>
            <a:xfrm>
              <a:off x="0" y="0"/>
              <a:ext cx="9144000" cy="1371600"/>
            </a:xfrm>
            <a:custGeom>
              <a:avLst/>
              <a:gdLst/>
              <a:ahLst/>
              <a:cxnLst/>
              <a:rect l="l" t="t" r="r" b="b"/>
              <a:pathLst>
                <a:path w="9144000" h="1371600">
                  <a:moveTo>
                    <a:pt x="0" y="1371600"/>
                  </a:moveTo>
                  <a:lnTo>
                    <a:pt x="9144000" y="1371600"/>
                  </a:lnTo>
                  <a:lnTo>
                    <a:pt x="9144000" y="0"/>
                  </a:lnTo>
                  <a:lnTo>
                    <a:pt x="0" y="0"/>
                  </a:lnTo>
                  <a:lnTo>
                    <a:pt x="0" y="1371600"/>
                  </a:lnTo>
                  <a:close/>
                </a:path>
              </a:pathLst>
            </a:custGeom>
            <a:ln w="12700">
              <a:solidFill>
                <a:srgbClr val="000000"/>
              </a:solidFill>
            </a:ln>
          </p:spPr>
          <p:txBody>
            <a:bodyPr wrap="square" lIns="0" tIns="0" rIns="0" bIns="0" rtlCol="0"/>
            <a:lstStyle/>
            <a:p>
              <a:endParaRPr/>
            </a:p>
          </p:txBody>
        </p:sp>
      </p:grpSp>
      <p:pic>
        <p:nvPicPr>
          <p:cNvPr id="2054" name="Picture 6" descr="pgfplots - Animated cosine waveform with FM modulation using the animate  package - TeX - LaTeX Stack Exchange">
            <a:extLst>
              <a:ext uri="{FF2B5EF4-FFF2-40B4-BE49-F238E27FC236}">
                <a16:creationId xmlns:a16="http://schemas.microsoft.com/office/drawing/2014/main" id="{D584A15C-240D-16FB-35B7-7E2AD2E5E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 y="1397000"/>
            <a:ext cx="9144000" cy="546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595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6200" y="63"/>
            <a:ext cx="8593455" cy="1052830"/>
            <a:chOff x="76200" y="63"/>
            <a:chExt cx="8593455" cy="1052830"/>
          </a:xfrm>
        </p:grpSpPr>
        <p:sp>
          <p:nvSpPr>
            <p:cNvPr id="3" name="object 3"/>
            <p:cNvSpPr/>
            <p:nvPr/>
          </p:nvSpPr>
          <p:spPr>
            <a:xfrm>
              <a:off x="366712" y="108013"/>
              <a:ext cx="438150" cy="474980"/>
            </a:xfrm>
            <a:custGeom>
              <a:avLst/>
              <a:gdLst/>
              <a:ahLst/>
              <a:cxnLst/>
              <a:rect l="l" t="t" r="r" b="b"/>
              <a:pathLst>
                <a:path w="438150" h="474980">
                  <a:moveTo>
                    <a:pt x="438150" y="0"/>
                  </a:moveTo>
                  <a:lnTo>
                    <a:pt x="0" y="0"/>
                  </a:lnTo>
                  <a:lnTo>
                    <a:pt x="0" y="474662"/>
                  </a:lnTo>
                  <a:lnTo>
                    <a:pt x="438150" y="474662"/>
                  </a:lnTo>
                  <a:lnTo>
                    <a:pt x="438150" y="0"/>
                  </a:lnTo>
                  <a:close/>
                </a:path>
              </a:pathLst>
            </a:custGeom>
            <a:solidFill>
              <a:srgbClr val="FFCF00"/>
            </a:solidFill>
          </p:spPr>
          <p:txBody>
            <a:bodyPr wrap="square" lIns="0" tIns="0" rIns="0" bIns="0" rtlCol="0"/>
            <a:lstStyle/>
            <a:p>
              <a:endParaRPr/>
            </a:p>
          </p:txBody>
        </p:sp>
        <p:sp>
          <p:nvSpPr>
            <p:cNvPr id="4" name="object 4"/>
            <p:cNvSpPr/>
            <p:nvPr/>
          </p:nvSpPr>
          <p:spPr>
            <a:xfrm>
              <a:off x="749300" y="108013"/>
              <a:ext cx="328612" cy="47466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90537" y="530288"/>
              <a:ext cx="422275" cy="474980"/>
            </a:xfrm>
            <a:custGeom>
              <a:avLst/>
              <a:gdLst/>
              <a:ahLst/>
              <a:cxnLst/>
              <a:rect l="l" t="t" r="r" b="b"/>
              <a:pathLst>
                <a:path w="422275" h="474980">
                  <a:moveTo>
                    <a:pt x="422275" y="0"/>
                  </a:moveTo>
                  <a:lnTo>
                    <a:pt x="0" y="0"/>
                  </a:lnTo>
                  <a:lnTo>
                    <a:pt x="0" y="474662"/>
                  </a:lnTo>
                  <a:lnTo>
                    <a:pt x="422275" y="474662"/>
                  </a:lnTo>
                  <a:lnTo>
                    <a:pt x="422275" y="0"/>
                  </a:lnTo>
                  <a:close/>
                </a:path>
              </a:pathLst>
            </a:custGeom>
            <a:solidFill>
              <a:srgbClr val="3333CC"/>
            </a:solidFill>
          </p:spPr>
          <p:txBody>
            <a:bodyPr wrap="square" lIns="0" tIns="0" rIns="0" bIns="0" rtlCol="0"/>
            <a:lstStyle/>
            <a:p>
              <a:endParaRPr/>
            </a:p>
          </p:txBody>
        </p:sp>
        <p:sp>
          <p:nvSpPr>
            <p:cNvPr id="6" name="object 6"/>
            <p:cNvSpPr/>
            <p:nvPr/>
          </p:nvSpPr>
          <p:spPr>
            <a:xfrm>
              <a:off x="860425" y="530288"/>
              <a:ext cx="368300" cy="47466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6200" y="457199"/>
              <a:ext cx="560387" cy="42227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11200" y="63"/>
              <a:ext cx="31750" cy="1052830"/>
            </a:xfrm>
            <a:custGeom>
              <a:avLst/>
              <a:gdLst/>
              <a:ahLst/>
              <a:cxnLst/>
              <a:rect l="l" t="t" r="r" b="b"/>
              <a:pathLst>
                <a:path w="31750" h="1052830">
                  <a:moveTo>
                    <a:pt x="31750" y="0"/>
                  </a:moveTo>
                  <a:lnTo>
                    <a:pt x="0" y="0"/>
                  </a:lnTo>
                  <a:lnTo>
                    <a:pt x="0" y="1052512"/>
                  </a:lnTo>
                  <a:lnTo>
                    <a:pt x="31750" y="1052512"/>
                  </a:lnTo>
                  <a:lnTo>
                    <a:pt x="31750" y="0"/>
                  </a:lnTo>
                  <a:close/>
                </a:path>
              </a:pathLst>
            </a:custGeom>
            <a:solidFill>
              <a:srgbClr val="1C1C1C"/>
            </a:solidFill>
          </p:spPr>
          <p:txBody>
            <a:bodyPr wrap="square" lIns="0" tIns="0" rIns="0" bIns="0" rtlCol="0"/>
            <a:lstStyle/>
            <a:p>
              <a:endParaRPr/>
            </a:p>
          </p:txBody>
        </p:sp>
        <p:sp>
          <p:nvSpPr>
            <p:cNvPr id="9" name="object 9"/>
            <p:cNvSpPr/>
            <p:nvPr/>
          </p:nvSpPr>
          <p:spPr>
            <a:xfrm>
              <a:off x="442912" y="533399"/>
              <a:ext cx="8226425" cy="31750"/>
            </a:xfrm>
            <a:prstGeom prst="rect">
              <a:avLst/>
            </a:prstGeom>
            <a:blipFill>
              <a:blip r:embed="rId5" cstate="print"/>
              <a:stretch>
                <a:fillRect/>
              </a:stretch>
            </a:blipFill>
          </p:spPr>
          <p:txBody>
            <a:bodyPr wrap="square" lIns="0" tIns="0" rIns="0" bIns="0" rtlCol="0"/>
            <a:lstStyle/>
            <a:p>
              <a:endParaRPr/>
            </a:p>
          </p:txBody>
        </p:sp>
      </p:grpSp>
      <p:sp>
        <p:nvSpPr>
          <p:cNvPr id="10" name="object 10"/>
          <p:cNvSpPr/>
          <p:nvPr/>
        </p:nvSpPr>
        <p:spPr>
          <a:xfrm>
            <a:off x="457200" y="2548001"/>
            <a:ext cx="8153400" cy="0"/>
          </a:xfrm>
          <a:custGeom>
            <a:avLst/>
            <a:gdLst/>
            <a:ahLst/>
            <a:cxnLst/>
            <a:rect l="l" t="t" r="r" b="b"/>
            <a:pathLst>
              <a:path w="8153400">
                <a:moveTo>
                  <a:pt x="0" y="0"/>
                </a:moveTo>
                <a:lnTo>
                  <a:pt x="8153400" y="0"/>
                </a:lnTo>
              </a:path>
            </a:pathLst>
          </a:custGeom>
          <a:ln w="76200">
            <a:solidFill>
              <a:srgbClr val="009900"/>
            </a:solidFill>
          </a:ln>
        </p:spPr>
        <p:txBody>
          <a:bodyPr wrap="square" lIns="0" tIns="0" rIns="0" bIns="0" rtlCol="0"/>
          <a:lstStyle/>
          <a:p>
            <a:endParaRPr/>
          </a:p>
        </p:txBody>
      </p:sp>
      <p:sp>
        <p:nvSpPr>
          <p:cNvPr id="11" name="object 11"/>
          <p:cNvSpPr/>
          <p:nvPr/>
        </p:nvSpPr>
        <p:spPr>
          <a:xfrm>
            <a:off x="458787" y="5291201"/>
            <a:ext cx="8154034" cy="0"/>
          </a:xfrm>
          <a:custGeom>
            <a:avLst/>
            <a:gdLst/>
            <a:ahLst/>
            <a:cxnLst/>
            <a:rect l="l" t="t" r="r" b="b"/>
            <a:pathLst>
              <a:path w="8154034">
                <a:moveTo>
                  <a:pt x="0" y="0"/>
                </a:moveTo>
                <a:lnTo>
                  <a:pt x="8153463" y="0"/>
                </a:lnTo>
              </a:path>
            </a:pathLst>
          </a:custGeom>
          <a:ln w="76200">
            <a:solidFill>
              <a:srgbClr val="009900"/>
            </a:solidFill>
          </a:ln>
        </p:spPr>
        <p:txBody>
          <a:bodyPr wrap="square" lIns="0" tIns="0" rIns="0" bIns="0" rtlCol="0"/>
          <a:lstStyle/>
          <a:p>
            <a:endParaRPr/>
          </a:p>
        </p:txBody>
      </p:sp>
      <p:sp>
        <p:nvSpPr>
          <p:cNvPr id="12" name="object 12"/>
          <p:cNvSpPr/>
          <p:nvPr/>
        </p:nvSpPr>
        <p:spPr>
          <a:xfrm>
            <a:off x="495300" y="2686050"/>
            <a:ext cx="8077200" cy="2529205"/>
          </a:xfrm>
          <a:custGeom>
            <a:avLst/>
            <a:gdLst/>
            <a:ahLst/>
            <a:cxnLst/>
            <a:rect l="l" t="t" r="r" b="b"/>
            <a:pathLst>
              <a:path w="8077200" h="2529204">
                <a:moveTo>
                  <a:pt x="8077200" y="0"/>
                </a:moveTo>
                <a:lnTo>
                  <a:pt x="0" y="0"/>
                </a:lnTo>
                <a:lnTo>
                  <a:pt x="0" y="2528951"/>
                </a:lnTo>
                <a:lnTo>
                  <a:pt x="8077200" y="2528951"/>
                </a:lnTo>
                <a:lnTo>
                  <a:pt x="8077200" y="0"/>
                </a:lnTo>
                <a:close/>
              </a:path>
            </a:pathLst>
          </a:custGeom>
          <a:solidFill>
            <a:srgbClr val="99FF33"/>
          </a:solidFill>
        </p:spPr>
        <p:txBody>
          <a:bodyPr wrap="square" lIns="0" tIns="0" rIns="0" bIns="0" rtlCol="0"/>
          <a:lstStyle/>
          <a:p>
            <a:endParaRPr/>
          </a:p>
        </p:txBody>
      </p:sp>
      <p:sp>
        <p:nvSpPr>
          <p:cNvPr id="13" name="object 13"/>
          <p:cNvSpPr txBox="1"/>
          <p:nvPr/>
        </p:nvSpPr>
        <p:spPr>
          <a:xfrm>
            <a:off x="1021994" y="3195320"/>
            <a:ext cx="7024370" cy="1977389"/>
          </a:xfrm>
          <a:prstGeom prst="rect">
            <a:avLst/>
          </a:prstGeom>
        </p:spPr>
        <p:txBody>
          <a:bodyPr vert="horz" wrap="square" lIns="0" tIns="13335" rIns="0" bIns="0" rtlCol="0">
            <a:spAutoFit/>
          </a:bodyPr>
          <a:lstStyle/>
          <a:p>
            <a:pPr marL="37465" marR="30480" algn="ctr">
              <a:lnSpc>
                <a:spcPct val="100000"/>
              </a:lnSpc>
              <a:spcBef>
                <a:spcPts val="105"/>
              </a:spcBef>
            </a:pPr>
            <a:r>
              <a:rPr sz="3200" b="1" dirty="0">
                <a:latin typeface="Arial"/>
                <a:cs typeface="Arial"/>
              </a:rPr>
              <a:t>The total bandwidth required for</a:t>
            </a:r>
            <a:r>
              <a:rPr sz="3200" b="1" spc="-340" dirty="0">
                <a:latin typeface="Arial"/>
                <a:cs typeface="Arial"/>
              </a:rPr>
              <a:t> </a:t>
            </a:r>
            <a:r>
              <a:rPr sz="3200" b="1" dirty="0">
                <a:latin typeface="Arial"/>
                <a:cs typeface="Arial"/>
              </a:rPr>
              <a:t>AM  </a:t>
            </a:r>
            <a:r>
              <a:rPr sz="3200" b="1" spc="-5" dirty="0">
                <a:latin typeface="Arial"/>
                <a:cs typeface="Arial"/>
              </a:rPr>
              <a:t>can </a:t>
            </a:r>
            <a:r>
              <a:rPr sz="3200" b="1" dirty="0">
                <a:latin typeface="Arial"/>
                <a:cs typeface="Arial"/>
              </a:rPr>
              <a:t>be</a:t>
            </a:r>
            <a:r>
              <a:rPr sz="3200" b="1" spc="-45" dirty="0">
                <a:latin typeface="Arial"/>
                <a:cs typeface="Arial"/>
              </a:rPr>
              <a:t> </a:t>
            </a:r>
            <a:r>
              <a:rPr sz="3200" b="1" spc="-5" dirty="0">
                <a:latin typeface="Arial"/>
                <a:cs typeface="Arial"/>
              </a:rPr>
              <a:t>determined</a:t>
            </a:r>
            <a:endParaRPr sz="3200">
              <a:latin typeface="Arial"/>
              <a:cs typeface="Arial"/>
            </a:endParaRPr>
          </a:p>
          <a:p>
            <a:pPr marL="423545" marR="417195" algn="ctr">
              <a:lnSpc>
                <a:spcPct val="100000"/>
              </a:lnSpc>
            </a:pPr>
            <a:r>
              <a:rPr sz="3200" b="1" dirty="0">
                <a:latin typeface="Arial"/>
                <a:cs typeface="Arial"/>
              </a:rPr>
              <a:t>from the bandwidth of the</a:t>
            </a:r>
            <a:r>
              <a:rPr sz="3200" b="1" spc="-175" dirty="0">
                <a:latin typeface="Arial"/>
                <a:cs typeface="Arial"/>
              </a:rPr>
              <a:t> </a:t>
            </a:r>
            <a:r>
              <a:rPr sz="3200" b="1" spc="-5" dirty="0">
                <a:latin typeface="Arial"/>
                <a:cs typeface="Arial"/>
              </a:rPr>
              <a:t>audio  signal: </a:t>
            </a:r>
            <a:r>
              <a:rPr sz="3200" b="1" spc="20" dirty="0">
                <a:latin typeface="Arial"/>
                <a:cs typeface="Arial"/>
              </a:rPr>
              <a:t>B</a:t>
            </a:r>
            <a:r>
              <a:rPr sz="3150" b="1" spc="30" baseline="-21164" dirty="0">
                <a:latin typeface="Arial"/>
                <a:cs typeface="Arial"/>
              </a:rPr>
              <a:t>AM </a:t>
            </a:r>
            <a:r>
              <a:rPr sz="3200" b="1" dirty="0">
                <a:latin typeface="Arial"/>
                <a:cs typeface="Arial"/>
              </a:rPr>
              <a:t>=</a:t>
            </a:r>
            <a:r>
              <a:rPr sz="3200" b="1" spc="-380" dirty="0">
                <a:latin typeface="Arial"/>
                <a:cs typeface="Arial"/>
              </a:rPr>
              <a:t> </a:t>
            </a:r>
            <a:r>
              <a:rPr sz="3200" b="1" dirty="0">
                <a:latin typeface="Arial"/>
                <a:cs typeface="Arial"/>
              </a:rPr>
              <a:t>2B.</a:t>
            </a:r>
            <a:endParaRPr sz="3200">
              <a:latin typeface="Arial"/>
              <a:cs typeface="Arial"/>
            </a:endParaRPr>
          </a:p>
        </p:txBody>
      </p:sp>
      <p:sp>
        <p:nvSpPr>
          <p:cNvPr id="14" name="object 14"/>
          <p:cNvSpPr/>
          <p:nvPr/>
        </p:nvSpPr>
        <p:spPr>
          <a:xfrm>
            <a:off x="457200" y="1904936"/>
            <a:ext cx="1143000" cy="566737"/>
          </a:xfrm>
          <a:prstGeom prst="rect">
            <a:avLst/>
          </a:prstGeom>
          <a:blipFill>
            <a:blip r:embed="rId6" cstate="print"/>
            <a:stretch>
              <a:fillRect/>
            </a:stretch>
          </a:blipFill>
        </p:spPr>
        <p:txBody>
          <a:bodyPr wrap="square" lIns="0" tIns="0" rIns="0" bIns="0" rtlCol="0"/>
          <a:lstStyle/>
          <a:p>
            <a:endParaRPr/>
          </a:p>
        </p:txBody>
      </p:sp>
      <p:sp>
        <p:nvSpPr>
          <p:cNvPr id="15" name="object 15"/>
          <p:cNvSpPr txBox="1">
            <a:spLocks noGrp="1"/>
          </p:cNvSpPr>
          <p:nvPr>
            <p:ph type="title"/>
          </p:nvPr>
        </p:nvSpPr>
        <p:spPr>
          <a:xfrm>
            <a:off x="669442" y="1926081"/>
            <a:ext cx="715645" cy="452120"/>
          </a:xfrm>
          <a:prstGeom prst="rect">
            <a:avLst/>
          </a:prstGeom>
        </p:spPr>
        <p:txBody>
          <a:bodyPr vert="horz" wrap="square" lIns="0" tIns="12065" rIns="0" bIns="0" rtlCol="0">
            <a:spAutoFit/>
          </a:bodyPr>
          <a:lstStyle/>
          <a:p>
            <a:pPr marL="12700">
              <a:lnSpc>
                <a:spcPct val="100000"/>
              </a:lnSpc>
              <a:spcBef>
                <a:spcPts val="95"/>
              </a:spcBef>
            </a:pPr>
            <a:r>
              <a:rPr sz="2800" i="1" spc="-5" dirty="0">
                <a:latin typeface="Times New Roman"/>
                <a:cs typeface="Times New Roman"/>
              </a:rPr>
              <a:t>Note</a:t>
            </a:r>
            <a:endParaRPr sz="28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784605"/>
            <a:ext cx="3732529" cy="391160"/>
          </a:xfrm>
          <a:prstGeom prst="rect">
            <a:avLst/>
          </a:prstGeom>
        </p:spPr>
        <p:txBody>
          <a:bodyPr vert="horz" wrap="square" lIns="0" tIns="12700" rIns="0" bIns="0" rtlCol="0">
            <a:spAutoFit/>
          </a:bodyPr>
          <a:lstStyle/>
          <a:p>
            <a:pPr marL="12700">
              <a:lnSpc>
                <a:spcPct val="100000"/>
              </a:lnSpc>
              <a:spcBef>
                <a:spcPts val="100"/>
              </a:spcBef>
              <a:tabLst>
                <a:tab pos="1629410" algn="l"/>
              </a:tabLst>
            </a:pPr>
            <a:r>
              <a:rPr sz="2400" spc="-10" dirty="0">
                <a:solidFill>
                  <a:srgbClr val="3333CC"/>
                </a:solidFill>
              </a:rPr>
              <a:t>Figure</a:t>
            </a:r>
            <a:r>
              <a:rPr sz="2400" spc="-20" dirty="0">
                <a:solidFill>
                  <a:srgbClr val="3333CC"/>
                </a:solidFill>
              </a:rPr>
              <a:t> </a:t>
            </a:r>
            <a:r>
              <a:rPr sz="2400" spc="-5" dirty="0">
                <a:solidFill>
                  <a:srgbClr val="3333CC"/>
                </a:solidFill>
              </a:rPr>
              <a:t>5.17	</a:t>
            </a:r>
            <a:r>
              <a:rPr sz="2000" i="1" dirty="0">
                <a:solidFill>
                  <a:srgbClr val="000000"/>
                </a:solidFill>
                <a:latin typeface="Times New Roman"/>
                <a:cs typeface="Times New Roman"/>
              </a:rPr>
              <a:t>AM band</a:t>
            </a:r>
            <a:r>
              <a:rPr sz="2000" i="1" spc="-90" dirty="0">
                <a:solidFill>
                  <a:srgbClr val="000000"/>
                </a:solidFill>
                <a:latin typeface="Times New Roman"/>
                <a:cs typeface="Times New Roman"/>
              </a:rPr>
              <a:t> </a:t>
            </a:r>
            <a:r>
              <a:rPr sz="2000" i="1" dirty="0">
                <a:solidFill>
                  <a:srgbClr val="000000"/>
                </a:solidFill>
                <a:latin typeface="Times New Roman"/>
                <a:cs typeface="Times New Roman"/>
              </a:rPr>
              <a:t>allocation</a:t>
            </a:r>
            <a:endParaRPr sz="2000">
              <a:latin typeface="Times New Roman"/>
              <a:cs typeface="Times New Roman"/>
            </a:endParaRPr>
          </a:p>
        </p:txBody>
      </p:sp>
      <p:sp>
        <p:nvSpPr>
          <p:cNvPr id="3" name="object 3"/>
          <p:cNvSpPr/>
          <p:nvPr/>
        </p:nvSpPr>
        <p:spPr>
          <a:xfrm>
            <a:off x="152400" y="62484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772804" y="3246437"/>
            <a:ext cx="6898367" cy="104832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371600"/>
            <a:chOff x="0" y="0"/>
            <a:chExt cx="9144000" cy="1371600"/>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9144000" y="1371600"/>
                  </a:lnTo>
                  <a:lnTo>
                    <a:pt x="9144000" y="0"/>
                  </a:lnTo>
                  <a:close/>
                </a:path>
              </a:pathLst>
            </a:custGeom>
            <a:solidFill>
              <a:srgbClr val="33CCFF"/>
            </a:solidFill>
          </p:spPr>
          <p:txBody>
            <a:bodyPr wrap="square" lIns="0" tIns="0" rIns="0" bIns="0" rtlCol="0"/>
            <a:lstStyle/>
            <a:p>
              <a:r>
                <a:rPr lang="en-IN" sz="6600" b="1" i="0" dirty="0">
                  <a:effectLst/>
                  <a:latin typeface="Times New Roman" panose="02020603050405020304" pitchFamily="18" charset="0"/>
                  <a:cs typeface="Times New Roman" panose="02020603050405020304" pitchFamily="18" charset="0"/>
                </a:rPr>
                <a:t> Frequency modulation</a:t>
              </a:r>
              <a:endParaRPr sz="6600" dirty="0">
                <a:latin typeface="Times New Roman" panose="02020603050405020304" pitchFamily="18" charset="0"/>
                <a:cs typeface="Times New Roman" panose="02020603050405020304" pitchFamily="18" charset="0"/>
              </a:endParaRPr>
            </a:p>
          </p:txBody>
        </p:sp>
        <p:sp>
          <p:nvSpPr>
            <p:cNvPr id="4" name="object 4"/>
            <p:cNvSpPr/>
            <p:nvPr/>
          </p:nvSpPr>
          <p:spPr>
            <a:xfrm>
              <a:off x="0" y="0"/>
              <a:ext cx="9144000" cy="1371600"/>
            </a:xfrm>
            <a:custGeom>
              <a:avLst/>
              <a:gdLst/>
              <a:ahLst/>
              <a:cxnLst/>
              <a:rect l="l" t="t" r="r" b="b"/>
              <a:pathLst>
                <a:path w="9144000" h="1371600">
                  <a:moveTo>
                    <a:pt x="0" y="1371600"/>
                  </a:moveTo>
                  <a:lnTo>
                    <a:pt x="9144000" y="1371600"/>
                  </a:lnTo>
                  <a:lnTo>
                    <a:pt x="9144000" y="0"/>
                  </a:lnTo>
                  <a:lnTo>
                    <a:pt x="0" y="0"/>
                  </a:lnTo>
                  <a:lnTo>
                    <a:pt x="0" y="1371600"/>
                  </a:lnTo>
                  <a:close/>
                </a:path>
              </a:pathLst>
            </a:custGeom>
            <a:ln w="12700">
              <a:solidFill>
                <a:srgbClr val="000000"/>
              </a:solidFill>
            </a:ln>
          </p:spPr>
          <p:txBody>
            <a:bodyPr wrap="square" lIns="0" tIns="0" rIns="0" bIns="0" rtlCol="0"/>
            <a:lstStyle/>
            <a:p>
              <a:endParaRPr/>
            </a:p>
          </p:txBody>
        </p:sp>
      </p:grpSp>
      <p:sp>
        <p:nvSpPr>
          <p:cNvPr id="68" name="object 68"/>
          <p:cNvSpPr txBox="1"/>
          <p:nvPr/>
        </p:nvSpPr>
        <p:spPr>
          <a:xfrm>
            <a:off x="231140" y="1406779"/>
            <a:ext cx="8608060" cy="3705502"/>
          </a:xfrm>
          <a:prstGeom prst="rect">
            <a:avLst/>
          </a:prstGeom>
        </p:spPr>
        <p:txBody>
          <a:bodyPr vert="horz" wrap="square" lIns="0" tIns="12065" rIns="0" bIns="0" rtlCol="0">
            <a:spAutoFit/>
          </a:bodyPr>
          <a:lstStyle/>
          <a:p>
            <a:pPr algn="just" fontAlgn="base"/>
            <a:r>
              <a:rPr lang="en-US" sz="4000" b="0" i="0" dirty="0">
                <a:effectLst/>
                <a:latin typeface="urw-din"/>
              </a:rPr>
              <a:t>It is a type of modulation in which only the frequency of the carrier signal is varied to represent the frequency of the data whereas the phase and the amplitude of the signals are kept unchanged.</a:t>
            </a:r>
          </a:p>
        </p:txBody>
      </p:sp>
    </p:spTree>
    <p:extLst>
      <p:ext uri="{BB962C8B-B14F-4D97-AF65-F5344CB8AC3E}">
        <p14:creationId xmlns:p14="http://schemas.microsoft.com/office/powerpoint/2010/main" val="4183083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784605"/>
            <a:ext cx="4036695" cy="391160"/>
          </a:xfrm>
          <a:prstGeom prst="rect">
            <a:avLst/>
          </a:prstGeom>
        </p:spPr>
        <p:txBody>
          <a:bodyPr vert="horz" wrap="square" lIns="0" tIns="12700" rIns="0" bIns="0" rtlCol="0">
            <a:spAutoFit/>
          </a:bodyPr>
          <a:lstStyle/>
          <a:p>
            <a:pPr marL="12700">
              <a:lnSpc>
                <a:spcPct val="100000"/>
              </a:lnSpc>
              <a:spcBef>
                <a:spcPts val="100"/>
              </a:spcBef>
              <a:tabLst>
                <a:tab pos="1629410" algn="l"/>
              </a:tabLst>
            </a:pPr>
            <a:r>
              <a:rPr sz="2400" spc="-10" dirty="0">
                <a:solidFill>
                  <a:srgbClr val="3333CC"/>
                </a:solidFill>
              </a:rPr>
              <a:t>Figure</a:t>
            </a:r>
            <a:r>
              <a:rPr sz="2400" spc="-20" dirty="0">
                <a:solidFill>
                  <a:srgbClr val="3333CC"/>
                </a:solidFill>
              </a:rPr>
              <a:t> </a:t>
            </a:r>
            <a:r>
              <a:rPr sz="2400" spc="-5" dirty="0">
                <a:solidFill>
                  <a:srgbClr val="3333CC"/>
                </a:solidFill>
              </a:rPr>
              <a:t>5.18	</a:t>
            </a:r>
            <a:r>
              <a:rPr sz="2000" i="1" dirty="0">
                <a:solidFill>
                  <a:srgbClr val="000000"/>
                </a:solidFill>
                <a:latin typeface="Times New Roman"/>
                <a:cs typeface="Times New Roman"/>
              </a:rPr>
              <a:t>Frequency</a:t>
            </a:r>
            <a:r>
              <a:rPr sz="2000" i="1" spc="-80" dirty="0">
                <a:solidFill>
                  <a:srgbClr val="000000"/>
                </a:solidFill>
                <a:latin typeface="Times New Roman"/>
                <a:cs typeface="Times New Roman"/>
              </a:rPr>
              <a:t> </a:t>
            </a:r>
            <a:r>
              <a:rPr sz="2000" i="1" dirty="0">
                <a:solidFill>
                  <a:srgbClr val="000000"/>
                </a:solidFill>
                <a:latin typeface="Times New Roman"/>
                <a:cs typeface="Times New Roman"/>
              </a:rPr>
              <a:t>modulation</a:t>
            </a:r>
            <a:endParaRPr sz="2000">
              <a:latin typeface="Times New Roman"/>
              <a:cs typeface="Times New Roman"/>
            </a:endParaRPr>
          </a:p>
        </p:txBody>
      </p:sp>
      <p:sp>
        <p:nvSpPr>
          <p:cNvPr id="3" name="object 3"/>
          <p:cNvSpPr/>
          <p:nvPr/>
        </p:nvSpPr>
        <p:spPr>
          <a:xfrm>
            <a:off x="152400" y="62484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81602" y="1697944"/>
            <a:ext cx="8833797" cy="431074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371600"/>
            <a:chOff x="0" y="0"/>
            <a:chExt cx="9144000" cy="1371600"/>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9144000" y="1371600"/>
                  </a:lnTo>
                  <a:lnTo>
                    <a:pt x="9144000" y="0"/>
                  </a:lnTo>
                  <a:close/>
                </a:path>
              </a:pathLst>
            </a:custGeom>
            <a:solidFill>
              <a:srgbClr val="33CCFF"/>
            </a:solidFill>
          </p:spPr>
          <p:txBody>
            <a:bodyPr wrap="square" lIns="0" tIns="0" rIns="0" bIns="0" rtlCol="0"/>
            <a:lstStyle/>
            <a:p>
              <a:r>
                <a:rPr lang="en-IN" sz="6600" b="1" i="0" dirty="0">
                  <a:effectLst/>
                  <a:latin typeface="Times New Roman" panose="02020603050405020304" pitchFamily="18" charset="0"/>
                  <a:cs typeface="Times New Roman" panose="02020603050405020304" pitchFamily="18" charset="0"/>
                </a:rPr>
                <a:t> Frequency modulation</a:t>
              </a:r>
              <a:endParaRPr lang="en-IN" sz="6600" dirty="0">
                <a:latin typeface="Times New Roman" panose="02020603050405020304" pitchFamily="18" charset="0"/>
                <a:cs typeface="Times New Roman" panose="02020603050405020304" pitchFamily="18" charset="0"/>
              </a:endParaRPr>
            </a:p>
          </p:txBody>
        </p:sp>
        <p:sp>
          <p:nvSpPr>
            <p:cNvPr id="4" name="object 4"/>
            <p:cNvSpPr/>
            <p:nvPr/>
          </p:nvSpPr>
          <p:spPr>
            <a:xfrm>
              <a:off x="0" y="0"/>
              <a:ext cx="9144000" cy="1371600"/>
            </a:xfrm>
            <a:custGeom>
              <a:avLst/>
              <a:gdLst/>
              <a:ahLst/>
              <a:cxnLst/>
              <a:rect l="l" t="t" r="r" b="b"/>
              <a:pathLst>
                <a:path w="9144000" h="1371600">
                  <a:moveTo>
                    <a:pt x="0" y="1371600"/>
                  </a:moveTo>
                  <a:lnTo>
                    <a:pt x="9144000" y="1371600"/>
                  </a:lnTo>
                  <a:lnTo>
                    <a:pt x="9144000" y="0"/>
                  </a:lnTo>
                  <a:lnTo>
                    <a:pt x="0" y="0"/>
                  </a:lnTo>
                  <a:lnTo>
                    <a:pt x="0" y="1371600"/>
                  </a:lnTo>
                  <a:close/>
                </a:path>
              </a:pathLst>
            </a:custGeom>
            <a:ln w="12700">
              <a:solidFill>
                <a:srgbClr val="000000"/>
              </a:solidFill>
            </a:ln>
          </p:spPr>
          <p:txBody>
            <a:bodyPr wrap="square" lIns="0" tIns="0" rIns="0" bIns="0" rtlCol="0"/>
            <a:lstStyle/>
            <a:p>
              <a:endParaRPr/>
            </a:p>
          </p:txBody>
        </p:sp>
      </p:grpSp>
      <p:pic>
        <p:nvPicPr>
          <p:cNvPr id="3074" name="Picture 2" descr="pgfplots - Animated cosine waveform with FM modulation using ...">
            <a:extLst>
              <a:ext uri="{FF2B5EF4-FFF2-40B4-BE49-F238E27FC236}">
                <a16:creationId xmlns:a16="http://schemas.microsoft.com/office/drawing/2014/main" id="{35DD8B6A-A59D-FFBA-A62F-710C6251F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5094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792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6200" y="63"/>
            <a:ext cx="8593455" cy="1052830"/>
            <a:chOff x="76200" y="63"/>
            <a:chExt cx="8593455" cy="1052830"/>
          </a:xfrm>
        </p:grpSpPr>
        <p:sp>
          <p:nvSpPr>
            <p:cNvPr id="3" name="object 3"/>
            <p:cNvSpPr/>
            <p:nvPr/>
          </p:nvSpPr>
          <p:spPr>
            <a:xfrm>
              <a:off x="860425" y="530288"/>
              <a:ext cx="368300" cy="4746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6200" y="457199"/>
              <a:ext cx="560387" cy="4222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11200" y="63"/>
              <a:ext cx="31750" cy="1052830"/>
            </a:xfrm>
            <a:custGeom>
              <a:avLst/>
              <a:gdLst/>
              <a:ahLst/>
              <a:cxnLst/>
              <a:rect l="l" t="t" r="r" b="b"/>
              <a:pathLst>
                <a:path w="31750" h="1052830">
                  <a:moveTo>
                    <a:pt x="31750" y="0"/>
                  </a:moveTo>
                  <a:lnTo>
                    <a:pt x="0" y="0"/>
                  </a:lnTo>
                  <a:lnTo>
                    <a:pt x="0" y="1052512"/>
                  </a:lnTo>
                  <a:lnTo>
                    <a:pt x="31750" y="1052512"/>
                  </a:lnTo>
                  <a:lnTo>
                    <a:pt x="31750" y="0"/>
                  </a:lnTo>
                  <a:close/>
                </a:path>
              </a:pathLst>
            </a:custGeom>
            <a:solidFill>
              <a:srgbClr val="1C1C1C"/>
            </a:solidFill>
          </p:spPr>
          <p:txBody>
            <a:bodyPr wrap="square" lIns="0" tIns="0" rIns="0" bIns="0" rtlCol="0"/>
            <a:lstStyle/>
            <a:p>
              <a:endParaRPr/>
            </a:p>
          </p:txBody>
        </p:sp>
        <p:sp>
          <p:nvSpPr>
            <p:cNvPr id="6" name="object 6"/>
            <p:cNvSpPr/>
            <p:nvPr/>
          </p:nvSpPr>
          <p:spPr>
            <a:xfrm>
              <a:off x="442912" y="533399"/>
              <a:ext cx="8226425" cy="31750"/>
            </a:xfrm>
            <a:prstGeom prst="rect">
              <a:avLst/>
            </a:prstGeom>
            <a:blipFill>
              <a:blip r:embed="rId4" cstate="print"/>
              <a:stretch>
                <a:fillRect/>
              </a:stretch>
            </a:blipFill>
          </p:spPr>
          <p:txBody>
            <a:bodyPr wrap="square" lIns="0" tIns="0" rIns="0" bIns="0" rtlCol="0"/>
            <a:lstStyle/>
            <a:p>
              <a:endParaRPr/>
            </a:p>
          </p:txBody>
        </p:sp>
      </p:grpSp>
      <p:sp>
        <p:nvSpPr>
          <p:cNvPr id="7" name="object 7"/>
          <p:cNvSpPr/>
          <p:nvPr/>
        </p:nvSpPr>
        <p:spPr>
          <a:xfrm>
            <a:off x="457200" y="2971800"/>
            <a:ext cx="8153400" cy="0"/>
          </a:xfrm>
          <a:custGeom>
            <a:avLst/>
            <a:gdLst/>
            <a:ahLst/>
            <a:cxnLst/>
            <a:rect l="l" t="t" r="r" b="b"/>
            <a:pathLst>
              <a:path w="8153400">
                <a:moveTo>
                  <a:pt x="0" y="0"/>
                </a:moveTo>
                <a:lnTo>
                  <a:pt x="8153400" y="0"/>
                </a:lnTo>
              </a:path>
            </a:pathLst>
          </a:custGeom>
          <a:ln w="76200">
            <a:solidFill>
              <a:srgbClr val="009900"/>
            </a:solidFill>
          </a:ln>
        </p:spPr>
        <p:txBody>
          <a:bodyPr wrap="square" lIns="0" tIns="0" rIns="0" bIns="0" rtlCol="0"/>
          <a:lstStyle/>
          <a:p>
            <a:endParaRPr/>
          </a:p>
        </p:txBody>
      </p:sp>
      <p:sp>
        <p:nvSpPr>
          <p:cNvPr id="8" name="object 8"/>
          <p:cNvSpPr/>
          <p:nvPr/>
        </p:nvSpPr>
        <p:spPr>
          <a:xfrm>
            <a:off x="477043" y="4686300"/>
            <a:ext cx="0" cy="76200"/>
          </a:xfrm>
          <a:custGeom>
            <a:avLst/>
            <a:gdLst/>
            <a:ahLst/>
            <a:cxnLst/>
            <a:rect l="l" t="t" r="r" b="b"/>
            <a:pathLst>
              <a:path h="76200">
                <a:moveTo>
                  <a:pt x="0" y="0"/>
                </a:moveTo>
                <a:lnTo>
                  <a:pt x="0" y="76200"/>
                </a:lnTo>
              </a:path>
            </a:pathLst>
          </a:custGeom>
          <a:ln w="36512">
            <a:solidFill>
              <a:srgbClr val="009900"/>
            </a:solidFill>
          </a:ln>
        </p:spPr>
        <p:txBody>
          <a:bodyPr wrap="square" lIns="0" tIns="0" rIns="0" bIns="0" rtlCol="0"/>
          <a:lstStyle/>
          <a:p>
            <a:endParaRPr/>
          </a:p>
        </p:txBody>
      </p:sp>
      <p:sp>
        <p:nvSpPr>
          <p:cNvPr id="9" name="object 9"/>
          <p:cNvSpPr/>
          <p:nvPr/>
        </p:nvSpPr>
        <p:spPr>
          <a:xfrm>
            <a:off x="8592375" y="4686300"/>
            <a:ext cx="0" cy="76200"/>
          </a:xfrm>
          <a:custGeom>
            <a:avLst/>
            <a:gdLst/>
            <a:ahLst/>
            <a:cxnLst/>
            <a:rect l="l" t="t" r="r" b="b"/>
            <a:pathLst>
              <a:path h="76200">
                <a:moveTo>
                  <a:pt x="0" y="0"/>
                </a:moveTo>
                <a:lnTo>
                  <a:pt x="0" y="76200"/>
                </a:lnTo>
              </a:path>
            </a:pathLst>
          </a:custGeom>
          <a:ln w="36512">
            <a:solidFill>
              <a:srgbClr val="009900"/>
            </a:solidFill>
          </a:ln>
        </p:spPr>
        <p:txBody>
          <a:bodyPr wrap="square" lIns="0" tIns="0" rIns="0" bIns="0" rtlCol="0"/>
          <a:lstStyle/>
          <a:p>
            <a:endParaRPr/>
          </a:p>
        </p:txBody>
      </p:sp>
      <p:sp>
        <p:nvSpPr>
          <p:cNvPr id="10" name="object 10"/>
          <p:cNvSpPr txBox="1"/>
          <p:nvPr/>
        </p:nvSpPr>
        <p:spPr>
          <a:xfrm>
            <a:off x="495300" y="3063875"/>
            <a:ext cx="8077200" cy="2041525"/>
          </a:xfrm>
          <a:prstGeom prst="rect">
            <a:avLst/>
          </a:prstGeom>
          <a:solidFill>
            <a:srgbClr val="99FF33"/>
          </a:solidFill>
        </p:spPr>
        <p:txBody>
          <a:bodyPr vert="horz" wrap="square" lIns="0" tIns="34290" rIns="0" bIns="0" rtlCol="0">
            <a:spAutoFit/>
          </a:bodyPr>
          <a:lstStyle/>
          <a:p>
            <a:pPr marL="172720" marR="165735" algn="ctr">
              <a:lnSpc>
                <a:spcPct val="100000"/>
              </a:lnSpc>
              <a:spcBef>
                <a:spcPts val="270"/>
              </a:spcBef>
            </a:pPr>
            <a:r>
              <a:rPr sz="3200" b="1" dirty="0">
                <a:latin typeface="Arial"/>
                <a:cs typeface="Arial"/>
              </a:rPr>
              <a:t>The total bandwidth required for FM</a:t>
            </a:r>
            <a:r>
              <a:rPr sz="3200" b="1" spc="-220" dirty="0">
                <a:latin typeface="Arial"/>
                <a:cs typeface="Arial"/>
              </a:rPr>
              <a:t> </a:t>
            </a:r>
            <a:r>
              <a:rPr sz="3200" b="1" spc="-5" dirty="0">
                <a:latin typeface="Arial"/>
                <a:cs typeface="Arial"/>
              </a:rPr>
              <a:t>can  </a:t>
            </a:r>
            <a:r>
              <a:rPr sz="3200" b="1" dirty="0">
                <a:latin typeface="Arial"/>
                <a:cs typeface="Arial"/>
              </a:rPr>
              <a:t>be </a:t>
            </a:r>
            <a:r>
              <a:rPr sz="3200" b="1" spc="-5" dirty="0">
                <a:latin typeface="Arial"/>
                <a:cs typeface="Arial"/>
              </a:rPr>
              <a:t>determined </a:t>
            </a:r>
            <a:r>
              <a:rPr sz="3200" b="1" dirty="0">
                <a:latin typeface="Arial"/>
                <a:cs typeface="Arial"/>
              </a:rPr>
              <a:t>from the</a:t>
            </a:r>
            <a:r>
              <a:rPr sz="3200" b="1" spc="-114" dirty="0">
                <a:latin typeface="Arial"/>
                <a:cs typeface="Arial"/>
              </a:rPr>
              <a:t> </a:t>
            </a:r>
            <a:r>
              <a:rPr sz="3200" b="1" dirty="0">
                <a:latin typeface="Arial"/>
                <a:cs typeface="Arial"/>
              </a:rPr>
              <a:t>bandwidth</a:t>
            </a:r>
            <a:endParaRPr sz="3200">
              <a:latin typeface="Arial"/>
              <a:cs typeface="Arial"/>
            </a:endParaRPr>
          </a:p>
          <a:p>
            <a:pPr marL="629920" marR="624840" algn="ctr">
              <a:lnSpc>
                <a:spcPts val="3850"/>
              </a:lnSpc>
              <a:spcBef>
                <a:spcPts val="125"/>
              </a:spcBef>
            </a:pPr>
            <a:r>
              <a:rPr sz="3200" b="1" dirty="0">
                <a:latin typeface="Arial"/>
                <a:cs typeface="Arial"/>
              </a:rPr>
              <a:t>of the </a:t>
            </a:r>
            <a:r>
              <a:rPr sz="3200" b="1" spc="-5" dirty="0">
                <a:latin typeface="Arial"/>
                <a:cs typeface="Arial"/>
              </a:rPr>
              <a:t>audio signal: </a:t>
            </a:r>
            <a:r>
              <a:rPr sz="3200" b="1" spc="20" dirty="0">
                <a:latin typeface="Arial"/>
                <a:cs typeface="Arial"/>
              </a:rPr>
              <a:t>B</a:t>
            </a:r>
            <a:r>
              <a:rPr sz="3150" b="1" spc="30" baseline="-21164" dirty="0">
                <a:latin typeface="Arial"/>
                <a:cs typeface="Arial"/>
              </a:rPr>
              <a:t>FM </a:t>
            </a:r>
            <a:r>
              <a:rPr sz="3200" b="1" dirty="0">
                <a:latin typeface="Arial"/>
                <a:cs typeface="Arial"/>
              </a:rPr>
              <a:t>= </a:t>
            </a:r>
            <a:r>
              <a:rPr sz="3200" b="1" spc="-5" dirty="0">
                <a:latin typeface="Arial"/>
                <a:cs typeface="Arial"/>
              </a:rPr>
              <a:t>2(1 </a:t>
            </a:r>
            <a:r>
              <a:rPr sz="3200" b="1" dirty="0">
                <a:latin typeface="Arial"/>
                <a:cs typeface="Arial"/>
              </a:rPr>
              <a:t>+ </a:t>
            </a:r>
            <a:r>
              <a:rPr sz="3200" b="1" spc="-5" dirty="0">
                <a:latin typeface="Arial"/>
                <a:cs typeface="Arial"/>
              </a:rPr>
              <a:t>β)B.  </a:t>
            </a:r>
            <a:r>
              <a:rPr sz="3200" b="1" dirty="0">
                <a:latin typeface="Arial"/>
                <a:cs typeface="Arial"/>
              </a:rPr>
              <a:t>Where </a:t>
            </a:r>
            <a:r>
              <a:rPr sz="3200" b="1" dirty="0">
                <a:latin typeface="Symbol"/>
                <a:cs typeface="Symbol"/>
              </a:rPr>
              <a:t></a:t>
            </a:r>
            <a:r>
              <a:rPr sz="3200" b="1" dirty="0">
                <a:latin typeface="Times New Roman"/>
                <a:cs typeface="Times New Roman"/>
              </a:rPr>
              <a:t> </a:t>
            </a:r>
            <a:r>
              <a:rPr sz="3200" b="1" dirty="0">
                <a:latin typeface="Arial"/>
                <a:cs typeface="Arial"/>
              </a:rPr>
              <a:t>is </a:t>
            </a:r>
            <a:r>
              <a:rPr sz="3200" b="1" spc="-5" dirty="0">
                <a:latin typeface="Arial"/>
                <a:cs typeface="Arial"/>
              </a:rPr>
              <a:t>usually</a:t>
            </a:r>
            <a:r>
              <a:rPr sz="3200" b="1" spc="5" dirty="0">
                <a:latin typeface="Arial"/>
                <a:cs typeface="Arial"/>
              </a:rPr>
              <a:t> </a:t>
            </a:r>
            <a:r>
              <a:rPr sz="3200" b="1" dirty="0">
                <a:latin typeface="Arial"/>
                <a:cs typeface="Arial"/>
              </a:rPr>
              <a:t>4.</a:t>
            </a:r>
            <a:endParaRPr sz="3200">
              <a:latin typeface="Arial"/>
              <a:cs typeface="Arial"/>
            </a:endParaRPr>
          </a:p>
        </p:txBody>
      </p:sp>
      <p:sp>
        <p:nvSpPr>
          <p:cNvPr id="11" name="object 11"/>
          <p:cNvSpPr/>
          <p:nvPr/>
        </p:nvSpPr>
        <p:spPr>
          <a:xfrm>
            <a:off x="457200" y="2362136"/>
            <a:ext cx="1143000" cy="566737"/>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669442" y="2383662"/>
            <a:ext cx="715645" cy="452120"/>
          </a:xfrm>
          <a:prstGeom prst="rect">
            <a:avLst/>
          </a:prstGeom>
        </p:spPr>
        <p:txBody>
          <a:bodyPr vert="horz" wrap="square" lIns="0" tIns="12065" rIns="0" bIns="0" rtlCol="0">
            <a:spAutoFit/>
          </a:bodyPr>
          <a:lstStyle/>
          <a:p>
            <a:pPr marL="12700">
              <a:lnSpc>
                <a:spcPct val="100000"/>
              </a:lnSpc>
              <a:spcBef>
                <a:spcPts val="95"/>
              </a:spcBef>
            </a:pPr>
            <a:r>
              <a:rPr sz="2800" b="1" i="1" spc="-5" dirty="0">
                <a:solidFill>
                  <a:srgbClr val="FF0000"/>
                </a:solidFill>
                <a:latin typeface="Times New Roman"/>
                <a:cs typeface="Times New Roman"/>
              </a:rPr>
              <a:t>Note</a:t>
            </a:r>
            <a:endParaRPr sz="28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784605"/>
            <a:ext cx="3732529" cy="391160"/>
          </a:xfrm>
          <a:prstGeom prst="rect">
            <a:avLst/>
          </a:prstGeom>
        </p:spPr>
        <p:txBody>
          <a:bodyPr vert="horz" wrap="square" lIns="0" tIns="12700" rIns="0" bIns="0" rtlCol="0">
            <a:spAutoFit/>
          </a:bodyPr>
          <a:lstStyle/>
          <a:p>
            <a:pPr marL="12700">
              <a:lnSpc>
                <a:spcPct val="100000"/>
              </a:lnSpc>
              <a:spcBef>
                <a:spcPts val="100"/>
              </a:spcBef>
              <a:tabLst>
                <a:tab pos="1629410" algn="l"/>
              </a:tabLst>
            </a:pPr>
            <a:r>
              <a:rPr sz="2400" spc="-10" dirty="0">
                <a:solidFill>
                  <a:srgbClr val="3333CC"/>
                </a:solidFill>
              </a:rPr>
              <a:t>Figure</a:t>
            </a:r>
            <a:r>
              <a:rPr sz="2400" spc="-20" dirty="0">
                <a:solidFill>
                  <a:srgbClr val="3333CC"/>
                </a:solidFill>
              </a:rPr>
              <a:t> </a:t>
            </a:r>
            <a:r>
              <a:rPr sz="2400" spc="-5" dirty="0">
                <a:solidFill>
                  <a:srgbClr val="3333CC"/>
                </a:solidFill>
              </a:rPr>
              <a:t>5.19	</a:t>
            </a:r>
            <a:r>
              <a:rPr sz="2000" i="1" dirty="0">
                <a:solidFill>
                  <a:srgbClr val="000000"/>
                </a:solidFill>
                <a:latin typeface="Times New Roman"/>
                <a:cs typeface="Times New Roman"/>
              </a:rPr>
              <a:t>FM band</a:t>
            </a:r>
            <a:r>
              <a:rPr sz="2000" i="1" spc="-90" dirty="0">
                <a:solidFill>
                  <a:srgbClr val="000000"/>
                </a:solidFill>
                <a:latin typeface="Times New Roman"/>
                <a:cs typeface="Times New Roman"/>
              </a:rPr>
              <a:t> </a:t>
            </a:r>
            <a:r>
              <a:rPr sz="2000" i="1" dirty="0">
                <a:solidFill>
                  <a:srgbClr val="000000"/>
                </a:solidFill>
                <a:latin typeface="Times New Roman"/>
                <a:cs typeface="Times New Roman"/>
              </a:rPr>
              <a:t>allocation</a:t>
            </a:r>
            <a:endParaRPr sz="2000">
              <a:latin typeface="Times New Roman"/>
              <a:cs typeface="Times New Roman"/>
            </a:endParaRPr>
          </a:p>
        </p:txBody>
      </p:sp>
      <p:sp>
        <p:nvSpPr>
          <p:cNvPr id="3" name="object 3"/>
          <p:cNvSpPr/>
          <p:nvPr/>
        </p:nvSpPr>
        <p:spPr>
          <a:xfrm>
            <a:off x="152400" y="62484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458477" y="3089275"/>
            <a:ext cx="7923522" cy="105311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371600"/>
            <a:chOff x="0" y="0"/>
            <a:chExt cx="9144000" cy="1371600"/>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9144000" y="1371600"/>
                  </a:lnTo>
                  <a:lnTo>
                    <a:pt x="9144000" y="0"/>
                  </a:lnTo>
                  <a:close/>
                </a:path>
              </a:pathLst>
            </a:custGeom>
            <a:solidFill>
              <a:srgbClr val="33CCFF"/>
            </a:solidFill>
          </p:spPr>
          <p:txBody>
            <a:bodyPr wrap="square" lIns="0" tIns="0" rIns="0" bIns="0" rtlCol="0"/>
            <a:lstStyle/>
            <a:p>
              <a:r>
                <a:rPr lang="en-IN" sz="4400" b="1" i="0" dirty="0">
                  <a:effectLst/>
                  <a:latin typeface="Times New Roman" panose="02020603050405020304" pitchFamily="18" charset="0"/>
                  <a:cs typeface="Times New Roman" panose="02020603050405020304" pitchFamily="18" charset="0"/>
                </a:rPr>
                <a:t> </a:t>
              </a:r>
              <a:r>
                <a:rPr lang="en-IN" sz="4400" b="1" dirty="0">
                  <a:latin typeface="Times New Roman" panose="02020603050405020304" pitchFamily="18" charset="0"/>
                  <a:cs typeface="Times New Roman" panose="02020603050405020304" pitchFamily="18" charset="0"/>
                </a:rPr>
                <a:t>Amplitude</a:t>
              </a:r>
              <a:r>
                <a:rPr lang="en-IN" sz="4400" b="1" spc="-90" dirty="0">
                  <a:latin typeface="Times New Roman" panose="02020603050405020304" pitchFamily="18" charset="0"/>
                  <a:cs typeface="Times New Roman" panose="02020603050405020304" pitchFamily="18" charset="0"/>
                </a:rPr>
                <a:t> </a:t>
              </a:r>
              <a:r>
                <a:rPr lang="en-IN" sz="4400" b="1" dirty="0">
                  <a:latin typeface="Times New Roman" panose="02020603050405020304" pitchFamily="18" charset="0"/>
                  <a:cs typeface="Times New Roman" panose="02020603050405020304" pitchFamily="18" charset="0"/>
                </a:rPr>
                <a:t>VS </a:t>
              </a:r>
              <a:r>
                <a:rPr lang="en-IN" sz="4400" b="1" i="0" dirty="0">
                  <a:effectLst/>
                  <a:latin typeface="Times New Roman" panose="02020603050405020304" pitchFamily="18" charset="0"/>
                  <a:cs typeface="Times New Roman" panose="02020603050405020304" pitchFamily="18" charset="0"/>
                </a:rPr>
                <a:t>Frequency modulation</a:t>
              </a:r>
              <a:endParaRPr lang="en-IN" sz="4400" b="1" dirty="0">
                <a:latin typeface="Times New Roman" panose="02020603050405020304" pitchFamily="18" charset="0"/>
                <a:cs typeface="Times New Roman" panose="02020603050405020304" pitchFamily="18" charset="0"/>
              </a:endParaRPr>
            </a:p>
          </p:txBody>
        </p:sp>
        <p:sp>
          <p:nvSpPr>
            <p:cNvPr id="4" name="object 4"/>
            <p:cNvSpPr/>
            <p:nvPr/>
          </p:nvSpPr>
          <p:spPr>
            <a:xfrm>
              <a:off x="0" y="0"/>
              <a:ext cx="9144000" cy="1371600"/>
            </a:xfrm>
            <a:custGeom>
              <a:avLst/>
              <a:gdLst/>
              <a:ahLst/>
              <a:cxnLst/>
              <a:rect l="l" t="t" r="r" b="b"/>
              <a:pathLst>
                <a:path w="9144000" h="1371600">
                  <a:moveTo>
                    <a:pt x="0" y="1371600"/>
                  </a:moveTo>
                  <a:lnTo>
                    <a:pt x="9144000" y="1371600"/>
                  </a:lnTo>
                  <a:lnTo>
                    <a:pt x="9144000" y="0"/>
                  </a:lnTo>
                  <a:lnTo>
                    <a:pt x="0" y="0"/>
                  </a:lnTo>
                  <a:lnTo>
                    <a:pt x="0" y="1371600"/>
                  </a:lnTo>
                  <a:close/>
                </a:path>
              </a:pathLst>
            </a:custGeom>
            <a:ln w="12700">
              <a:solidFill>
                <a:srgbClr val="000000"/>
              </a:solidFill>
            </a:ln>
          </p:spPr>
          <p:txBody>
            <a:bodyPr wrap="square" lIns="0" tIns="0" rIns="0" bIns="0" rtlCol="0"/>
            <a:lstStyle/>
            <a:p>
              <a:endParaRPr/>
            </a:p>
          </p:txBody>
        </p:sp>
      </p:grpSp>
      <p:pic>
        <p:nvPicPr>
          <p:cNvPr id="4098" name="Picture 2" descr="NMR signal - Questions and Answers ​in MRI">
            <a:extLst>
              <a:ext uri="{FF2B5EF4-FFF2-40B4-BE49-F238E27FC236}">
                <a16:creationId xmlns:a16="http://schemas.microsoft.com/office/drawing/2014/main" id="{06FBB6A8-E69E-63E4-0946-E3D3BBAC6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399" y="1447800"/>
            <a:ext cx="8186057"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310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40" y="639521"/>
            <a:ext cx="5706745" cy="697230"/>
          </a:xfrm>
          <a:prstGeom prst="rect">
            <a:avLst/>
          </a:prstGeom>
        </p:spPr>
        <p:txBody>
          <a:bodyPr vert="horz" wrap="square" lIns="0" tIns="13335" rIns="0" bIns="0" rtlCol="0">
            <a:spAutoFit/>
          </a:bodyPr>
          <a:lstStyle/>
          <a:p>
            <a:pPr marL="12700">
              <a:lnSpc>
                <a:spcPct val="100000"/>
              </a:lnSpc>
              <a:spcBef>
                <a:spcPts val="105"/>
              </a:spcBef>
            </a:pPr>
            <a:r>
              <a:rPr sz="4400" b="0" dirty="0">
                <a:solidFill>
                  <a:srgbClr val="333399"/>
                </a:solidFill>
                <a:latin typeface="Tahoma"/>
                <a:cs typeface="Tahoma"/>
              </a:rPr>
              <a:t>Phase Modulation</a:t>
            </a:r>
            <a:r>
              <a:rPr sz="4400" b="0" spc="-130" dirty="0">
                <a:solidFill>
                  <a:srgbClr val="333399"/>
                </a:solidFill>
                <a:latin typeface="Tahoma"/>
                <a:cs typeface="Tahoma"/>
              </a:rPr>
              <a:t> </a:t>
            </a:r>
            <a:r>
              <a:rPr sz="4400" b="0" dirty="0">
                <a:solidFill>
                  <a:srgbClr val="333399"/>
                </a:solidFill>
                <a:latin typeface="Tahoma"/>
                <a:cs typeface="Tahoma"/>
              </a:rPr>
              <a:t>(PM)</a:t>
            </a:r>
            <a:endParaRPr sz="4400">
              <a:latin typeface="Tahoma"/>
              <a:cs typeface="Tahoma"/>
            </a:endParaRPr>
          </a:p>
        </p:txBody>
      </p:sp>
      <p:sp>
        <p:nvSpPr>
          <p:cNvPr id="3" name="object 3"/>
          <p:cNvSpPr txBox="1"/>
          <p:nvPr/>
        </p:nvSpPr>
        <p:spPr>
          <a:xfrm>
            <a:off x="764540" y="2011502"/>
            <a:ext cx="7609840" cy="3636010"/>
          </a:xfrm>
          <a:prstGeom prst="rect">
            <a:avLst/>
          </a:prstGeom>
        </p:spPr>
        <p:txBody>
          <a:bodyPr vert="horz" wrap="square" lIns="0" tIns="13335" rIns="0" bIns="0" rtlCol="0">
            <a:spAutoFit/>
          </a:bodyPr>
          <a:lstStyle/>
          <a:p>
            <a:pPr marL="355600" marR="104775" indent="-343535">
              <a:lnSpc>
                <a:spcPct val="100000"/>
              </a:lnSpc>
              <a:spcBef>
                <a:spcPts val="105"/>
              </a:spcBef>
              <a:buClr>
                <a:srgbClr val="3333CC"/>
              </a:buClr>
              <a:buSzPct val="59375"/>
              <a:buFont typeface="Wingdings"/>
              <a:buChar char=""/>
              <a:tabLst>
                <a:tab pos="355600" algn="l"/>
                <a:tab pos="356235" algn="l"/>
              </a:tabLst>
            </a:pPr>
            <a:r>
              <a:rPr sz="3200" dirty="0">
                <a:latin typeface="Tahoma"/>
                <a:cs typeface="Tahoma"/>
              </a:rPr>
              <a:t>The modulating </a:t>
            </a:r>
            <a:r>
              <a:rPr sz="3200" spc="-5" dirty="0">
                <a:latin typeface="Tahoma"/>
                <a:cs typeface="Tahoma"/>
              </a:rPr>
              <a:t>signal </a:t>
            </a:r>
            <a:r>
              <a:rPr sz="3200" dirty="0">
                <a:latin typeface="Tahoma"/>
                <a:cs typeface="Tahoma"/>
              </a:rPr>
              <a:t>only </a:t>
            </a:r>
            <a:r>
              <a:rPr sz="3200" spc="-5" dirty="0">
                <a:latin typeface="Tahoma"/>
                <a:cs typeface="Tahoma"/>
              </a:rPr>
              <a:t>changes the  </a:t>
            </a:r>
            <a:r>
              <a:rPr sz="3200" dirty="0">
                <a:latin typeface="Tahoma"/>
                <a:cs typeface="Tahoma"/>
              </a:rPr>
              <a:t>phase of </a:t>
            </a:r>
            <a:r>
              <a:rPr sz="3200" spc="-5" dirty="0">
                <a:latin typeface="Tahoma"/>
                <a:cs typeface="Tahoma"/>
              </a:rPr>
              <a:t>the carrier</a:t>
            </a:r>
            <a:r>
              <a:rPr sz="3200" spc="-15" dirty="0">
                <a:latin typeface="Tahoma"/>
                <a:cs typeface="Tahoma"/>
              </a:rPr>
              <a:t> </a:t>
            </a:r>
            <a:r>
              <a:rPr sz="3200" spc="-5" dirty="0">
                <a:latin typeface="Tahoma"/>
                <a:cs typeface="Tahoma"/>
              </a:rPr>
              <a:t>signal.</a:t>
            </a:r>
            <a:endParaRPr sz="3200">
              <a:latin typeface="Tahoma"/>
              <a:cs typeface="Tahoma"/>
            </a:endParaRPr>
          </a:p>
          <a:p>
            <a:pPr marL="355600" marR="5080" indent="-343535">
              <a:lnSpc>
                <a:spcPct val="100000"/>
              </a:lnSpc>
              <a:spcBef>
                <a:spcPts val="770"/>
              </a:spcBef>
              <a:buClr>
                <a:srgbClr val="3333CC"/>
              </a:buClr>
              <a:buSzPct val="59375"/>
              <a:buFont typeface="Wingdings"/>
              <a:buChar char=""/>
              <a:tabLst>
                <a:tab pos="355600" algn="l"/>
                <a:tab pos="356235" algn="l"/>
              </a:tabLst>
            </a:pPr>
            <a:r>
              <a:rPr sz="3200" dirty="0">
                <a:latin typeface="Tahoma"/>
                <a:cs typeface="Tahoma"/>
              </a:rPr>
              <a:t>The phase </a:t>
            </a:r>
            <a:r>
              <a:rPr sz="3200" spc="-5" dirty="0">
                <a:latin typeface="Tahoma"/>
                <a:cs typeface="Tahoma"/>
              </a:rPr>
              <a:t>change </a:t>
            </a:r>
            <a:r>
              <a:rPr sz="3200" dirty="0">
                <a:latin typeface="Tahoma"/>
                <a:cs typeface="Tahoma"/>
              </a:rPr>
              <a:t>manifests </a:t>
            </a:r>
            <a:r>
              <a:rPr sz="3200" spc="-5" dirty="0">
                <a:latin typeface="Tahoma"/>
                <a:cs typeface="Tahoma"/>
              </a:rPr>
              <a:t>itself </a:t>
            </a:r>
            <a:r>
              <a:rPr sz="3200" dirty="0">
                <a:latin typeface="Tahoma"/>
                <a:cs typeface="Tahoma"/>
              </a:rPr>
              <a:t>as a  frequency </a:t>
            </a:r>
            <a:r>
              <a:rPr sz="3200" spc="-5" dirty="0">
                <a:latin typeface="Tahoma"/>
                <a:cs typeface="Tahoma"/>
              </a:rPr>
              <a:t>change </a:t>
            </a:r>
            <a:r>
              <a:rPr sz="3200" dirty="0">
                <a:latin typeface="Tahoma"/>
                <a:cs typeface="Tahoma"/>
              </a:rPr>
              <a:t>but the instantaneous  frequency </a:t>
            </a:r>
            <a:r>
              <a:rPr sz="3200" spc="-5" dirty="0">
                <a:latin typeface="Tahoma"/>
                <a:cs typeface="Tahoma"/>
              </a:rPr>
              <a:t>change </a:t>
            </a:r>
            <a:r>
              <a:rPr sz="3200" dirty="0">
                <a:latin typeface="Tahoma"/>
                <a:cs typeface="Tahoma"/>
              </a:rPr>
              <a:t>is proportional to </a:t>
            </a:r>
            <a:r>
              <a:rPr sz="3200" spc="-5" dirty="0">
                <a:latin typeface="Tahoma"/>
                <a:cs typeface="Tahoma"/>
              </a:rPr>
              <a:t>the  derivative </a:t>
            </a:r>
            <a:r>
              <a:rPr sz="3200" dirty="0">
                <a:latin typeface="Tahoma"/>
                <a:cs typeface="Tahoma"/>
              </a:rPr>
              <a:t>of </a:t>
            </a:r>
            <a:r>
              <a:rPr sz="3200" spc="-5" dirty="0">
                <a:latin typeface="Tahoma"/>
                <a:cs typeface="Tahoma"/>
              </a:rPr>
              <a:t>the</a:t>
            </a:r>
            <a:r>
              <a:rPr sz="3200" dirty="0">
                <a:latin typeface="Tahoma"/>
                <a:cs typeface="Tahoma"/>
              </a:rPr>
              <a:t> amplitude.</a:t>
            </a:r>
            <a:endParaRPr sz="3200">
              <a:latin typeface="Tahoma"/>
              <a:cs typeface="Tahoma"/>
            </a:endParaRPr>
          </a:p>
          <a:p>
            <a:pPr marL="355600" indent="-343535">
              <a:lnSpc>
                <a:spcPct val="100000"/>
              </a:lnSpc>
              <a:spcBef>
                <a:spcPts val="770"/>
              </a:spcBef>
              <a:buClr>
                <a:srgbClr val="3333CC"/>
              </a:buClr>
              <a:buSzPct val="59375"/>
              <a:buFont typeface="Wingdings"/>
              <a:buChar char=""/>
              <a:tabLst>
                <a:tab pos="355600" algn="l"/>
                <a:tab pos="356235" algn="l"/>
              </a:tabLst>
            </a:pPr>
            <a:r>
              <a:rPr sz="3200" dirty="0">
                <a:latin typeface="Tahoma"/>
                <a:cs typeface="Tahoma"/>
              </a:rPr>
              <a:t>The bandwidth is higher </a:t>
            </a:r>
            <a:r>
              <a:rPr sz="3200" spc="-5" dirty="0">
                <a:latin typeface="Tahoma"/>
                <a:cs typeface="Tahoma"/>
              </a:rPr>
              <a:t>than </a:t>
            </a:r>
            <a:r>
              <a:rPr sz="3200" dirty="0">
                <a:latin typeface="Tahoma"/>
                <a:cs typeface="Tahoma"/>
              </a:rPr>
              <a:t>for</a:t>
            </a:r>
            <a:r>
              <a:rPr sz="3200" spc="-30" dirty="0">
                <a:latin typeface="Tahoma"/>
                <a:cs typeface="Tahoma"/>
              </a:rPr>
              <a:t> </a:t>
            </a:r>
            <a:r>
              <a:rPr sz="3200" dirty="0">
                <a:latin typeface="Tahoma"/>
                <a:cs typeface="Tahoma"/>
              </a:rPr>
              <a:t>AM.</a:t>
            </a:r>
            <a:endParaRPr sz="3200">
              <a:latin typeface="Tahoma"/>
              <a:cs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371600"/>
            <a:chOff x="0" y="0"/>
            <a:chExt cx="9144000" cy="1371600"/>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9144000" y="1371600"/>
                  </a:lnTo>
                  <a:lnTo>
                    <a:pt x="9144000" y="0"/>
                  </a:lnTo>
                  <a:close/>
                </a:path>
              </a:pathLst>
            </a:custGeom>
            <a:solidFill>
              <a:srgbClr val="33CCFF"/>
            </a:solidFill>
          </p:spPr>
          <p:txBody>
            <a:bodyPr wrap="square" lIns="0" tIns="0" rIns="0" bIns="0" rtlCol="0"/>
            <a:lstStyle/>
            <a:p>
              <a:r>
                <a:rPr lang="en-IN" sz="8000" dirty="0"/>
                <a:t>Modulation</a:t>
              </a:r>
              <a:r>
                <a:rPr lang="en-IN" sz="6000" dirty="0"/>
                <a:t> </a:t>
              </a:r>
              <a:endParaRPr sz="6000" dirty="0"/>
            </a:p>
          </p:txBody>
        </p:sp>
        <p:sp>
          <p:nvSpPr>
            <p:cNvPr id="4" name="object 4"/>
            <p:cNvSpPr/>
            <p:nvPr/>
          </p:nvSpPr>
          <p:spPr>
            <a:xfrm>
              <a:off x="0" y="0"/>
              <a:ext cx="9144000" cy="1371600"/>
            </a:xfrm>
            <a:custGeom>
              <a:avLst/>
              <a:gdLst/>
              <a:ahLst/>
              <a:cxnLst/>
              <a:rect l="l" t="t" r="r" b="b"/>
              <a:pathLst>
                <a:path w="9144000" h="1371600">
                  <a:moveTo>
                    <a:pt x="0" y="1371600"/>
                  </a:moveTo>
                  <a:lnTo>
                    <a:pt x="9144000" y="1371600"/>
                  </a:lnTo>
                  <a:lnTo>
                    <a:pt x="9144000" y="0"/>
                  </a:lnTo>
                  <a:lnTo>
                    <a:pt x="0" y="0"/>
                  </a:lnTo>
                  <a:lnTo>
                    <a:pt x="0" y="1371600"/>
                  </a:lnTo>
                  <a:close/>
                </a:path>
              </a:pathLst>
            </a:custGeom>
            <a:ln w="12700">
              <a:solidFill>
                <a:srgbClr val="000000"/>
              </a:solidFill>
            </a:ln>
          </p:spPr>
          <p:txBody>
            <a:bodyPr wrap="square" lIns="0" tIns="0" rIns="0" bIns="0" rtlCol="0"/>
            <a:lstStyle/>
            <a:p>
              <a:endParaRPr/>
            </a:p>
          </p:txBody>
        </p:sp>
      </p:grpSp>
      <p:sp>
        <p:nvSpPr>
          <p:cNvPr id="68" name="object 68"/>
          <p:cNvSpPr txBox="1"/>
          <p:nvPr/>
        </p:nvSpPr>
        <p:spPr>
          <a:xfrm>
            <a:off x="231140" y="1406779"/>
            <a:ext cx="8608060" cy="3541354"/>
          </a:xfrm>
          <a:prstGeom prst="rect">
            <a:avLst/>
          </a:prstGeom>
        </p:spPr>
        <p:txBody>
          <a:bodyPr vert="horz" wrap="square" lIns="0" tIns="12065" rIns="0" bIns="0" rtlCol="0">
            <a:spAutoFit/>
          </a:bodyPr>
          <a:lstStyle/>
          <a:p>
            <a:pPr marL="42545" algn="just">
              <a:lnSpc>
                <a:spcPct val="100000"/>
              </a:lnSpc>
              <a:spcBef>
                <a:spcPts val="2035"/>
              </a:spcBef>
            </a:pPr>
            <a:r>
              <a:rPr lang="en-US" sz="2800" b="0" i="0" dirty="0">
                <a:effectLst/>
                <a:latin typeface="urw-din"/>
              </a:rPr>
              <a:t>Modulation can be digital or analog. Input wave of analog scheme varies continuously like a sine wave. </a:t>
            </a:r>
          </a:p>
          <a:p>
            <a:pPr marL="42545" algn="just">
              <a:lnSpc>
                <a:spcPct val="100000"/>
              </a:lnSpc>
              <a:spcBef>
                <a:spcPts val="2035"/>
              </a:spcBef>
            </a:pPr>
            <a:r>
              <a:rPr lang="en-US" sz="2800" b="0" i="0" dirty="0">
                <a:effectLst/>
                <a:latin typeface="urw-din"/>
              </a:rPr>
              <a:t>Voice is sampled at some rate then compressed and turned into a bit-stream then superimposed on the carrier signal, in digital modulation. </a:t>
            </a:r>
          </a:p>
          <a:p>
            <a:pPr marL="42545" algn="just">
              <a:lnSpc>
                <a:spcPct val="100000"/>
              </a:lnSpc>
              <a:spcBef>
                <a:spcPts val="2035"/>
              </a:spcBef>
            </a:pPr>
            <a:r>
              <a:rPr lang="en-US" sz="2800" b="0" i="0" dirty="0">
                <a:effectLst/>
                <a:latin typeface="urw-din"/>
              </a:rPr>
              <a:t>This all happens because the communication systems have used a powerful and beautiful technique called Modulation</a:t>
            </a:r>
            <a:endParaRPr sz="2400" dirty="0">
              <a:latin typeface="Times New Roman"/>
              <a:cs typeface="Times New Roman"/>
            </a:endParaRPr>
          </a:p>
        </p:txBody>
      </p:sp>
    </p:spTree>
    <p:extLst>
      <p:ext uri="{BB962C8B-B14F-4D97-AF65-F5344CB8AC3E}">
        <p14:creationId xmlns:p14="http://schemas.microsoft.com/office/powerpoint/2010/main" val="1665681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7211A-5CD3-2DFB-F2D8-C79F4CF54CAA}"/>
              </a:ext>
            </a:extLst>
          </p:cNvPr>
          <p:cNvSpPr>
            <a:spLocks noGrp="1"/>
          </p:cNvSpPr>
          <p:nvPr>
            <p:ph type="title"/>
          </p:nvPr>
        </p:nvSpPr>
        <p:spPr/>
        <p:txBody>
          <a:bodyPr/>
          <a:lstStyle/>
          <a:p>
            <a:endParaRPr lang="en-IN"/>
          </a:p>
        </p:txBody>
      </p:sp>
      <p:pic>
        <p:nvPicPr>
          <p:cNvPr id="5" name="Picture 4">
            <a:extLst>
              <a:ext uri="{FF2B5EF4-FFF2-40B4-BE49-F238E27FC236}">
                <a16:creationId xmlns:a16="http://schemas.microsoft.com/office/drawing/2014/main" id="{9C2304E2-D078-68D3-18CE-D136CAFC9308}"/>
              </a:ext>
            </a:extLst>
          </p:cNvPr>
          <p:cNvPicPr>
            <a:picLocks noChangeAspect="1"/>
          </p:cNvPicPr>
          <p:nvPr/>
        </p:nvPicPr>
        <p:blipFill>
          <a:blip r:embed="rId2"/>
          <a:stretch>
            <a:fillRect/>
          </a:stretch>
        </p:blipFill>
        <p:spPr>
          <a:xfrm>
            <a:off x="1595415" y="1800213"/>
            <a:ext cx="5953169" cy="3257574"/>
          </a:xfrm>
          <a:prstGeom prst="rect">
            <a:avLst/>
          </a:prstGeom>
        </p:spPr>
      </p:pic>
    </p:spTree>
    <p:extLst>
      <p:ext uri="{BB962C8B-B14F-4D97-AF65-F5344CB8AC3E}">
        <p14:creationId xmlns:p14="http://schemas.microsoft.com/office/powerpoint/2010/main" val="1504791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784605"/>
            <a:ext cx="3543300" cy="391160"/>
          </a:xfrm>
          <a:prstGeom prst="rect">
            <a:avLst/>
          </a:prstGeom>
        </p:spPr>
        <p:txBody>
          <a:bodyPr vert="horz" wrap="square" lIns="0" tIns="12700" rIns="0" bIns="0" rtlCol="0">
            <a:spAutoFit/>
          </a:bodyPr>
          <a:lstStyle/>
          <a:p>
            <a:pPr marL="12700">
              <a:lnSpc>
                <a:spcPct val="100000"/>
              </a:lnSpc>
              <a:spcBef>
                <a:spcPts val="100"/>
              </a:spcBef>
              <a:tabLst>
                <a:tab pos="1629410" algn="l"/>
              </a:tabLst>
            </a:pPr>
            <a:r>
              <a:rPr sz="2400" spc="-10" dirty="0">
                <a:solidFill>
                  <a:srgbClr val="3333CC"/>
                </a:solidFill>
              </a:rPr>
              <a:t>Figure</a:t>
            </a:r>
            <a:r>
              <a:rPr sz="2400" spc="-20" dirty="0">
                <a:solidFill>
                  <a:srgbClr val="3333CC"/>
                </a:solidFill>
              </a:rPr>
              <a:t> </a:t>
            </a:r>
            <a:r>
              <a:rPr sz="2400" spc="-5" dirty="0">
                <a:solidFill>
                  <a:srgbClr val="3333CC"/>
                </a:solidFill>
              </a:rPr>
              <a:t>5.20	</a:t>
            </a:r>
            <a:r>
              <a:rPr sz="2000" i="1" dirty="0">
                <a:solidFill>
                  <a:srgbClr val="000000"/>
                </a:solidFill>
                <a:latin typeface="Times New Roman"/>
                <a:cs typeface="Times New Roman"/>
              </a:rPr>
              <a:t>Phase</a:t>
            </a:r>
            <a:r>
              <a:rPr sz="2000" i="1" spc="-80" dirty="0">
                <a:solidFill>
                  <a:srgbClr val="000000"/>
                </a:solidFill>
                <a:latin typeface="Times New Roman"/>
                <a:cs typeface="Times New Roman"/>
              </a:rPr>
              <a:t> </a:t>
            </a:r>
            <a:r>
              <a:rPr sz="2000" i="1" dirty="0">
                <a:solidFill>
                  <a:srgbClr val="000000"/>
                </a:solidFill>
                <a:latin typeface="Times New Roman"/>
                <a:cs typeface="Times New Roman"/>
              </a:rPr>
              <a:t>modulation</a:t>
            </a:r>
            <a:endParaRPr sz="2000">
              <a:latin typeface="Times New Roman"/>
              <a:cs typeface="Times New Roman"/>
            </a:endParaRPr>
          </a:p>
        </p:txBody>
      </p:sp>
      <p:sp>
        <p:nvSpPr>
          <p:cNvPr id="3" name="object 3"/>
          <p:cNvSpPr/>
          <p:nvPr/>
        </p:nvSpPr>
        <p:spPr>
          <a:xfrm>
            <a:off x="152400" y="62484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68720" y="1621085"/>
            <a:ext cx="8770479" cy="415106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6200" y="63"/>
            <a:ext cx="8593455" cy="1052830"/>
            <a:chOff x="76200" y="63"/>
            <a:chExt cx="8593455" cy="1052830"/>
          </a:xfrm>
        </p:grpSpPr>
        <p:sp>
          <p:nvSpPr>
            <p:cNvPr id="3" name="object 3"/>
            <p:cNvSpPr/>
            <p:nvPr/>
          </p:nvSpPr>
          <p:spPr>
            <a:xfrm>
              <a:off x="860425" y="530288"/>
              <a:ext cx="368300" cy="4746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6200" y="457199"/>
              <a:ext cx="560387" cy="4222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11200" y="63"/>
              <a:ext cx="31750" cy="1052830"/>
            </a:xfrm>
            <a:custGeom>
              <a:avLst/>
              <a:gdLst/>
              <a:ahLst/>
              <a:cxnLst/>
              <a:rect l="l" t="t" r="r" b="b"/>
              <a:pathLst>
                <a:path w="31750" h="1052830">
                  <a:moveTo>
                    <a:pt x="31750" y="0"/>
                  </a:moveTo>
                  <a:lnTo>
                    <a:pt x="0" y="0"/>
                  </a:lnTo>
                  <a:lnTo>
                    <a:pt x="0" y="1052512"/>
                  </a:lnTo>
                  <a:lnTo>
                    <a:pt x="31750" y="1052512"/>
                  </a:lnTo>
                  <a:lnTo>
                    <a:pt x="31750" y="0"/>
                  </a:lnTo>
                  <a:close/>
                </a:path>
              </a:pathLst>
            </a:custGeom>
            <a:solidFill>
              <a:srgbClr val="1C1C1C"/>
            </a:solidFill>
          </p:spPr>
          <p:txBody>
            <a:bodyPr wrap="square" lIns="0" tIns="0" rIns="0" bIns="0" rtlCol="0"/>
            <a:lstStyle/>
            <a:p>
              <a:endParaRPr/>
            </a:p>
          </p:txBody>
        </p:sp>
        <p:sp>
          <p:nvSpPr>
            <p:cNvPr id="6" name="object 6"/>
            <p:cNvSpPr/>
            <p:nvPr/>
          </p:nvSpPr>
          <p:spPr>
            <a:xfrm>
              <a:off x="442912" y="533399"/>
              <a:ext cx="8226425" cy="31750"/>
            </a:xfrm>
            <a:prstGeom prst="rect">
              <a:avLst/>
            </a:prstGeom>
            <a:blipFill>
              <a:blip r:embed="rId4" cstate="print"/>
              <a:stretch>
                <a:fillRect/>
              </a:stretch>
            </a:blipFill>
          </p:spPr>
          <p:txBody>
            <a:bodyPr wrap="square" lIns="0" tIns="0" rIns="0" bIns="0" rtlCol="0"/>
            <a:lstStyle/>
            <a:p>
              <a:endParaRPr/>
            </a:p>
          </p:txBody>
        </p:sp>
      </p:grpSp>
      <p:sp>
        <p:nvSpPr>
          <p:cNvPr id="7" name="object 7"/>
          <p:cNvSpPr/>
          <p:nvPr/>
        </p:nvSpPr>
        <p:spPr>
          <a:xfrm>
            <a:off x="457200" y="2362200"/>
            <a:ext cx="8153400" cy="0"/>
          </a:xfrm>
          <a:custGeom>
            <a:avLst/>
            <a:gdLst/>
            <a:ahLst/>
            <a:cxnLst/>
            <a:rect l="l" t="t" r="r" b="b"/>
            <a:pathLst>
              <a:path w="8153400">
                <a:moveTo>
                  <a:pt x="0" y="0"/>
                </a:moveTo>
                <a:lnTo>
                  <a:pt x="8153400" y="0"/>
                </a:lnTo>
              </a:path>
            </a:pathLst>
          </a:custGeom>
          <a:ln w="76200">
            <a:solidFill>
              <a:srgbClr val="009900"/>
            </a:solidFill>
          </a:ln>
        </p:spPr>
        <p:txBody>
          <a:bodyPr wrap="square" lIns="0" tIns="0" rIns="0" bIns="0" rtlCol="0"/>
          <a:lstStyle/>
          <a:p>
            <a:endParaRPr/>
          </a:p>
        </p:txBody>
      </p:sp>
      <p:sp>
        <p:nvSpPr>
          <p:cNvPr id="8" name="object 8"/>
          <p:cNvSpPr/>
          <p:nvPr/>
        </p:nvSpPr>
        <p:spPr>
          <a:xfrm>
            <a:off x="477043" y="4991100"/>
            <a:ext cx="0" cy="76200"/>
          </a:xfrm>
          <a:custGeom>
            <a:avLst/>
            <a:gdLst/>
            <a:ahLst/>
            <a:cxnLst/>
            <a:rect l="l" t="t" r="r" b="b"/>
            <a:pathLst>
              <a:path h="76200">
                <a:moveTo>
                  <a:pt x="0" y="0"/>
                </a:moveTo>
                <a:lnTo>
                  <a:pt x="0" y="76200"/>
                </a:lnTo>
              </a:path>
            </a:pathLst>
          </a:custGeom>
          <a:ln w="36512">
            <a:solidFill>
              <a:srgbClr val="009900"/>
            </a:solidFill>
          </a:ln>
        </p:spPr>
        <p:txBody>
          <a:bodyPr wrap="square" lIns="0" tIns="0" rIns="0" bIns="0" rtlCol="0"/>
          <a:lstStyle/>
          <a:p>
            <a:endParaRPr/>
          </a:p>
        </p:txBody>
      </p:sp>
      <p:grpSp>
        <p:nvGrpSpPr>
          <p:cNvPr id="9" name="object 9"/>
          <p:cNvGrpSpPr/>
          <p:nvPr/>
        </p:nvGrpSpPr>
        <p:grpSpPr>
          <a:xfrm>
            <a:off x="495300" y="2454275"/>
            <a:ext cx="8115934" cy="3016250"/>
            <a:chOff x="495300" y="2454275"/>
            <a:chExt cx="8115934" cy="3016250"/>
          </a:xfrm>
        </p:grpSpPr>
        <p:sp>
          <p:nvSpPr>
            <p:cNvPr id="10" name="object 10"/>
            <p:cNvSpPr/>
            <p:nvPr/>
          </p:nvSpPr>
          <p:spPr>
            <a:xfrm>
              <a:off x="8592375" y="4991100"/>
              <a:ext cx="0" cy="76200"/>
            </a:xfrm>
            <a:custGeom>
              <a:avLst/>
              <a:gdLst/>
              <a:ahLst/>
              <a:cxnLst/>
              <a:rect l="l" t="t" r="r" b="b"/>
              <a:pathLst>
                <a:path h="76200">
                  <a:moveTo>
                    <a:pt x="0" y="0"/>
                  </a:moveTo>
                  <a:lnTo>
                    <a:pt x="0" y="76200"/>
                  </a:lnTo>
                </a:path>
              </a:pathLst>
            </a:custGeom>
            <a:ln w="36512">
              <a:solidFill>
                <a:srgbClr val="009900"/>
              </a:solidFill>
            </a:ln>
          </p:spPr>
          <p:txBody>
            <a:bodyPr wrap="square" lIns="0" tIns="0" rIns="0" bIns="0" rtlCol="0"/>
            <a:lstStyle/>
            <a:p>
              <a:endParaRPr/>
            </a:p>
          </p:txBody>
        </p:sp>
        <p:sp>
          <p:nvSpPr>
            <p:cNvPr id="11" name="object 11"/>
            <p:cNvSpPr/>
            <p:nvPr/>
          </p:nvSpPr>
          <p:spPr>
            <a:xfrm>
              <a:off x="495300" y="2454275"/>
              <a:ext cx="8077200" cy="3016250"/>
            </a:xfrm>
            <a:custGeom>
              <a:avLst/>
              <a:gdLst/>
              <a:ahLst/>
              <a:cxnLst/>
              <a:rect l="l" t="t" r="r" b="b"/>
              <a:pathLst>
                <a:path w="8077200" h="3016250">
                  <a:moveTo>
                    <a:pt x="8077200" y="0"/>
                  </a:moveTo>
                  <a:lnTo>
                    <a:pt x="0" y="0"/>
                  </a:lnTo>
                  <a:lnTo>
                    <a:pt x="0" y="3016250"/>
                  </a:lnTo>
                  <a:lnTo>
                    <a:pt x="8077200" y="3016250"/>
                  </a:lnTo>
                  <a:lnTo>
                    <a:pt x="8077200" y="0"/>
                  </a:lnTo>
                  <a:close/>
                </a:path>
              </a:pathLst>
            </a:custGeom>
            <a:solidFill>
              <a:srgbClr val="99FF33"/>
            </a:solidFill>
          </p:spPr>
          <p:txBody>
            <a:bodyPr wrap="square" lIns="0" tIns="0" rIns="0" bIns="0" rtlCol="0"/>
            <a:lstStyle/>
            <a:p>
              <a:endParaRPr/>
            </a:p>
          </p:txBody>
        </p:sp>
      </p:grpSp>
      <p:sp>
        <p:nvSpPr>
          <p:cNvPr id="12" name="object 12"/>
          <p:cNvSpPr/>
          <p:nvPr/>
        </p:nvSpPr>
        <p:spPr>
          <a:xfrm>
            <a:off x="457200" y="1752536"/>
            <a:ext cx="1143000" cy="566737"/>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632053" y="1532875"/>
            <a:ext cx="7804150" cy="3897629"/>
          </a:xfrm>
          <a:prstGeom prst="rect">
            <a:avLst/>
          </a:prstGeom>
        </p:spPr>
        <p:txBody>
          <a:bodyPr vert="horz" wrap="square" lIns="0" tIns="252729" rIns="0" bIns="0" rtlCol="0">
            <a:spAutoFit/>
          </a:bodyPr>
          <a:lstStyle/>
          <a:p>
            <a:pPr marL="49530">
              <a:lnSpc>
                <a:spcPct val="100000"/>
              </a:lnSpc>
              <a:spcBef>
                <a:spcPts val="1989"/>
              </a:spcBef>
            </a:pPr>
            <a:r>
              <a:rPr sz="2800" b="1" i="1" spc="-5" dirty="0">
                <a:solidFill>
                  <a:srgbClr val="FF0000"/>
                </a:solidFill>
                <a:latin typeface="Times New Roman"/>
                <a:cs typeface="Times New Roman"/>
              </a:rPr>
              <a:t>Note</a:t>
            </a:r>
            <a:endParaRPr sz="2800">
              <a:latin typeface="Times New Roman"/>
              <a:cs typeface="Times New Roman"/>
            </a:endParaRPr>
          </a:p>
          <a:p>
            <a:pPr marL="25400" marR="17780" algn="ctr">
              <a:lnSpc>
                <a:spcPct val="100000"/>
              </a:lnSpc>
              <a:spcBef>
                <a:spcPts val="2175"/>
              </a:spcBef>
            </a:pPr>
            <a:r>
              <a:rPr sz="3200" b="1" dirty="0">
                <a:latin typeface="Arial"/>
                <a:cs typeface="Arial"/>
              </a:rPr>
              <a:t>The total bandwidth required for PM</a:t>
            </a:r>
            <a:r>
              <a:rPr sz="3200" b="1" spc="-220" dirty="0">
                <a:latin typeface="Arial"/>
                <a:cs typeface="Arial"/>
              </a:rPr>
              <a:t> </a:t>
            </a:r>
            <a:r>
              <a:rPr sz="3200" b="1" spc="-5" dirty="0">
                <a:latin typeface="Arial"/>
                <a:cs typeface="Arial"/>
              </a:rPr>
              <a:t>can  </a:t>
            </a:r>
            <a:r>
              <a:rPr sz="3200" b="1" dirty="0">
                <a:latin typeface="Arial"/>
                <a:cs typeface="Arial"/>
              </a:rPr>
              <a:t>be </a:t>
            </a:r>
            <a:r>
              <a:rPr sz="3200" b="1" spc="-5" dirty="0">
                <a:latin typeface="Arial"/>
                <a:cs typeface="Arial"/>
              </a:rPr>
              <a:t>determined </a:t>
            </a:r>
            <a:r>
              <a:rPr sz="3200" b="1" dirty="0">
                <a:latin typeface="Arial"/>
                <a:cs typeface="Arial"/>
              </a:rPr>
              <a:t>from the</a:t>
            </a:r>
            <a:r>
              <a:rPr sz="3200" b="1" spc="-95" dirty="0">
                <a:latin typeface="Arial"/>
                <a:cs typeface="Arial"/>
              </a:rPr>
              <a:t> </a:t>
            </a:r>
            <a:r>
              <a:rPr sz="3200" b="1" dirty="0">
                <a:latin typeface="Arial"/>
                <a:cs typeface="Arial"/>
              </a:rPr>
              <a:t>bandwidth</a:t>
            </a:r>
            <a:endParaRPr sz="3200">
              <a:latin typeface="Arial"/>
              <a:cs typeface="Arial"/>
            </a:endParaRPr>
          </a:p>
          <a:p>
            <a:pPr marL="913765" marR="904875" algn="ctr">
              <a:lnSpc>
                <a:spcPct val="100000"/>
              </a:lnSpc>
              <a:spcBef>
                <a:spcPts val="5"/>
              </a:spcBef>
            </a:pPr>
            <a:r>
              <a:rPr sz="3200" b="1" dirty="0">
                <a:latin typeface="Arial"/>
                <a:cs typeface="Arial"/>
              </a:rPr>
              <a:t>and maximum amplitude of</a:t>
            </a:r>
            <a:r>
              <a:rPr sz="3200" b="1" spc="-170" dirty="0">
                <a:latin typeface="Arial"/>
                <a:cs typeface="Arial"/>
              </a:rPr>
              <a:t> </a:t>
            </a:r>
            <a:r>
              <a:rPr sz="3200" b="1" dirty="0">
                <a:latin typeface="Arial"/>
                <a:cs typeface="Arial"/>
              </a:rPr>
              <a:t>the  modulating</a:t>
            </a:r>
            <a:r>
              <a:rPr sz="3200" b="1" spc="-65" dirty="0">
                <a:latin typeface="Arial"/>
                <a:cs typeface="Arial"/>
              </a:rPr>
              <a:t> </a:t>
            </a:r>
            <a:r>
              <a:rPr sz="3200" b="1" spc="-5" dirty="0">
                <a:latin typeface="Arial"/>
                <a:cs typeface="Arial"/>
              </a:rPr>
              <a:t>signal:</a:t>
            </a:r>
            <a:endParaRPr sz="3200">
              <a:latin typeface="Arial"/>
              <a:cs typeface="Arial"/>
            </a:endParaRPr>
          </a:p>
          <a:p>
            <a:pPr algn="ctr">
              <a:lnSpc>
                <a:spcPct val="100000"/>
              </a:lnSpc>
            </a:pPr>
            <a:r>
              <a:rPr sz="3200" b="1" spc="15" dirty="0">
                <a:latin typeface="Arial"/>
                <a:cs typeface="Arial"/>
              </a:rPr>
              <a:t>B</a:t>
            </a:r>
            <a:r>
              <a:rPr sz="3150" b="1" spc="22" baseline="-21164" dirty="0">
                <a:latin typeface="Arial"/>
                <a:cs typeface="Arial"/>
              </a:rPr>
              <a:t>PM </a:t>
            </a:r>
            <a:r>
              <a:rPr sz="3200" b="1" dirty="0">
                <a:latin typeface="Arial"/>
                <a:cs typeface="Arial"/>
              </a:rPr>
              <a:t>= </a:t>
            </a:r>
            <a:r>
              <a:rPr sz="3200" b="1" spc="-5" dirty="0">
                <a:latin typeface="Arial"/>
                <a:cs typeface="Arial"/>
              </a:rPr>
              <a:t>2(1 </a:t>
            </a:r>
            <a:r>
              <a:rPr sz="3200" b="1" dirty="0">
                <a:latin typeface="Arial"/>
                <a:cs typeface="Arial"/>
              </a:rPr>
              <a:t>+</a:t>
            </a:r>
            <a:r>
              <a:rPr sz="3200" b="1" spc="-365" dirty="0">
                <a:latin typeface="Arial"/>
                <a:cs typeface="Arial"/>
              </a:rPr>
              <a:t> </a:t>
            </a:r>
            <a:r>
              <a:rPr sz="3200" b="1" spc="-5" dirty="0">
                <a:latin typeface="Arial"/>
                <a:cs typeface="Arial"/>
              </a:rPr>
              <a:t>β)B.</a:t>
            </a:r>
            <a:endParaRPr sz="3200">
              <a:latin typeface="Arial"/>
              <a:cs typeface="Arial"/>
            </a:endParaRPr>
          </a:p>
          <a:p>
            <a:pPr marL="1270" algn="ctr">
              <a:lnSpc>
                <a:spcPct val="100000"/>
              </a:lnSpc>
              <a:spcBef>
                <a:spcPts val="15"/>
              </a:spcBef>
            </a:pPr>
            <a:r>
              <a:rPr sz="3200" b="1" dirty="0">
                <a:latin typeface="Arial"/>
                <a:cs typeface="Arial"/>
              </a:rPr>
              <a:t>Where </a:t>
            </a:r>
            <a:r>
              <a:rPr sz="3200" b="1" dirty="0">
                <a:latin typeface="Symbol"/>
                <a:cs typeface="Symbol"/>
              </a:rPr>
              <a:t></a:t>
            </a:r>
            <a:r>
              <a:rPr sz="3200" b="1" dirty="0">
                <a:latin typeface="Times New Roman"/>
                <a:cs typeface="Times New Roman"/>
              </a:rPr>
              <a:t> </a:t>
            </a:r>
            <a:r>
              <a:rPr sz="3200" b="1" dirty="0">
                <a:latin typeface="Arial"/>
                <a:cs typeface="Arial"/>
              </a:rPr>
              <a:t>= 2 </a:t>
            </a:r>
            <a:r>
              <a:rPr sz="3200" b="1" spc="-5" dirty="0">
                <a:latin typeface="Arial"/>
                <a:cs typeface="Arial"/>
              </a:rPr>
              <a:t>most</a:t>
            </a:r>
            <a:r>
              <a:rPr sz="3200" b="1" spc="25" dirty="0">
                <a:latin typeface="Arial"/>
                <a:cs typeface="Arial"/>
              </a:rPr>
              <a:t> </a:t>
            </a:r>
            <a:r>
              <a:rPr sz="3200" b="1" dirty="0">
                <a:latin typeface="Arial"/>
                <a:cs typeface="Arial"/>
              </a:rPr>
              <a:t>often.</a:t>
            </a:r>
            <a:endParaRPr sz="32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371600"/>
            <a:chOff x="0" y="0"/>
            <a:chExt cx="9144000" cy="1371600"/>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9144000" y="1371600"/>
                  </a:lnTo>
                  <a:lnTo>
                    <a:pt x="9144000" y="0"/>
                  </a:lnTo>
                  <a:close/>
                </a:path>
              </a:pathLst>
            </a:custGeom>
            <a:solidFill>
              <a:srgbClr val="33CCFF"/>
            </a:solidFill>
          </p:spPr>
          <p:txBody>
            <a:bodyPr wrap="square" lIns="0" tIns="0" rIns="0" bIns="0" rtlCol="0"/>
            <a:lstStyle/>
            <a:p>
              <a:r>
                <a:rPr lang="en-IN" sz="8000" dirty="0"/>
                <a:t>Modulation</a:t>
              </a:r>
              <a:r>
                <a:rPr lang="en-IN" sz="6000" dirty="0"/>
                <a:t> </a:t>
              </a:r>
              <a:endParaRPr sz="6000" dirty="0"/>
            </a:p>
          </p:txBody>
        </p:sp>
        <p:sp>
          <p:nvSpPr>
            <p:cNvPr id="4" name="object 4"/>
            <p:cNvSpPr/>
            <p:nvPr/>
          </p:nvSpPr>
          <p:spPr>
            <a:xfrm>
              <a:off x="0" y="0"/>
              <a:ext cx="9144000" cy="1371600"/>
            </a:xfrm>
            <a:custGeom>
              <a:avLst/>
              <a:gdLst/>
              <a:ahLst/>
              <a:cxnLst/>
              <a:rect l="l" t="t" r="r" b="b"/>
              <a:pathLst>
                <a:path w="9144000" h="1371600">
                  <a:moveTo>
                    <a:pt x="0" y="1371600"/>
                  </a:moveTo>
                  <a:lnTo>
                    <a:pt x="9144000" y="1371600"/>
                  </a:lnTo>
                  <a:lnTo>
                    <a:pt x="9144000" y="0"/>
                  </a:lnTo>
                  <a:lnTo>
                    <a:pt x="0" y="0"/>
                  </a:lnTo>
                  <a:lnTo>
                    <a:pt x="0" y="1371600"/>
                  </a:lnTo>
                  <a:close/>
                </a:path>
              </a:pathLst>
            </a:custGeom>
            <a:ln w="12700">
              <a:solidFill>
                <a:srgbClr val="000000"/>
              </a:solidFill>
            </a:ln>
          </p:spPr>
          <p:txBody>
            <a:bodyPr wrap="square" lIns="0" tIns="0" rIns="0" bIns="0" rtlCol="0"/>
            <a:lstStyle/>
            <a:p>
              <a:endParaRPr/>
            </a:p>
          </p:txBody>
        </p:sp>
      </p:grpSp>
      <p:sp>
        <p:nvSpPr>
          <p:cNvPr id="68" name="object 68"/>
          <p:cNvSpPr txBox="1"/>
          <p:nvPr/>
        </p:nvSpPr>
        <p:spPr>
          <a:xfrm>
            <a:off x="231140" y="1406779"/>
            <a:ext cx="8608060" cy="3541354"/>
          </a:xfrm>
          <a:prstGeom prst="rect">
            <a:avLst/>
          </a:prstGeom>
        </p:spPr>
        <p:txBody>
          <a:bodyPr vert="horz" wrap="square" lIns="0" tIns="12065" rIns="0" bIns="0" rtlCol="0">
            <a:spAutoFit/>
          </a:bodyPr>
          <a:lstStyle/>
          <a:p>
            <a:pPr marL="42545" algn="just">
              <a:lnSpc>
                <a:spcPct val="100000"/>
              </a:lnSpc>
              <a:spcBef>
                <a:spcPts val="2035"/>
              </a:spcBef>
            </a:pPr>
            <a:r>
              <a:rPr lang="en-US" sz="2800" b="0" i="0" dirty="0">
                <a:effectLst/>
                <a:latin typeface="urw-din"/>
              </a:rPr>
              <a:t>The process by which data/information is converted into electrical/digital signals for transferring that signal over a medium is called </a:t>
            </a:r>
            <a:r>
              <a:rPr lang="en-US" sz="2800" b="1" i="0" dirty="0">
                <a:effectLst/>
                <a:latin typeface="urw-din"/>
              </a:rPr>
              <a:t>modulation</a:t>
            </a:r>
            <a:r>
              <a:rPr lang="en-US" sz="2800" b="0" i="0" dirty="0">
                <a:effectLst/>
                <a:latin typeface="urw-din"/>
              </a:rPr>
              <a:t>. </a:t>
            </a:r>
          </a:p>
          <a:p>
            <a:pPr marL="42545" algn="just">
              <a:lnSpc>
                <a:spcPct val="100000"/>
              </a:lnSpc>
              <a:spcBef>
                <a:spcPts val="2035"/>
              </a:spcBef>
            </a:pPr>
            <a:endParaRPr lang="en-US" sz="2800" dirty="0">
              <a:latin typeface="urw-din"/>
            </a:endParaRPr>
          </a:p>
          <a:p>
            <a:pPr marL="42545" algn="just">
              <a:lnSpc>
                <a:spcPct val="100000"/>
              </a:lnSpc>
              <a:spcBef>
                <a:spcPts val="2035"/>
              </a:spcBef>
            </a:pPr>
            <a:r>
              <a:rPr lang="en-US" sz="2800" b="0" i="0" dirty="0">
                <a:effectLst/>
                <a:latin typeface="urw-din"/>
              </a:rPr>
              <a:t>It increases strength for maximum reach of the signals. The process of extracting information/data from the transmitted signal is called </a:t>
            </a:r>
            <a:r>
              <a:rPr lang="en-US" sz="2800" b="1" i="0" dirty="0">
                <a:effectLst/>
                <a:latin typeface="urw-din"/>
              </a:rPr>
              <a:t>demodulation</a:t>
            </a:r>
            <a:r>
              <a:rPr lang="en-US" sz="2800" b="0" i="0" dirty="0">
                <a:effectLst/>
                <a:latin typeface="urw-din"/>
              </a:rPr>
              <a:t>.</a:t>
            </a:r>
            <a:endParaRPr sz="2400" dirty="0">
              <a:latin typeface="Times New Roman"/>
              <a:cs typeface="Times New Roman"/>
            </a:endParaRPr>
          </a:p>
        </p:txBody>
      </p:sp>
    </p:spTree>
    <p:extLst>
      <p:ext uri="{BB962C8B-B14F-4D97-AF65-F5344CB8AC3E}">
        <p14:creationId xmlns:p14="http://schemas.microsoft.com/office/powerpoint/2010/main" val="326129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1371600"/>
            <a:chOff x="0" y="0"/>
            <a:chExt cx="9144000" cy="1371600"/>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9144000" y="1371600"/>
                  </a:lnTo>
                  <a:lnTo>
                    <a:pt x="9144000" y="0"/>
                  </a:lnTo>
                  <a:close/>
                </a:path>
              </a:pathLst>
            </a:custGeom>
            <a:solidFill>
              <a:srgbClr val="33CCFF"/>
            </a:solidFill>
          </p:spPr>
          <p:txBody>
            <a:bodyPr wrap="square" lIns="0" tIns="0" rIns="0" bIns="0" rtlCol="0"/>
            <a:lstStyle/>
            <a:p>
              <a:r>
                <a:rPr lang="en-IN" sz="6600" b="1" i="1" spc="-5" dirty="0">
                  <a:latin typeface="Times New Roman"/>
                  <a:cs typeface="Times New Roman"/>
                </a:rPr>
                <a:t>Analog-to-Analog</a:t>
              </a:r>
              <a:endParaRPr sz="6600" dirty="0"/>
            </a:p>
          </p:txBody>
        </p:sp>
        <p:sp>
          <p:nvSpPr>
            <p:cNvPr id="4" name="object 4"/>
            <p:cNvSpPr/>
            <p:nvPr/>
          </p:nvSpPr>
          <p:spPr>
            <a:xfrm>
              <a:off x="0" y="0"/>
              <a:ext cx="9144000" cy="1371600"/>
            </a:xfrm>
            <a:custGeom>
              <a:avLst/>
              <a:gdLst/>
              <a:ahLst/>
              <a:cxnLst/>
              <a:rect l="l" t="t" r="r" b="b"/>
              <a:pathLst>
                <a:path w="9144000" h="1371600">
                  <a:moveTo>
                    <a:pt x="0" y="1371600"/>
                  </a:moveTo>
                  <a:lnTo>
                    <a:pt x="9144000" y="1371600"/>
                  </a:lnTo>
                  <a:lnTo>
                    <a:pt x="9144000" y="0"/>
                  </a:lnTo>
                  <a:lnTo>
                    <a:pt x="0" y="0"/>
                  </a:lnTo>
                  <a:lnTo>
                    <a:pt x="0" y="1371600"/>
                  </a:lnTo>
                  <a:close/>
                </a:path>
              </a:pathLst>
            </a:custGeom>
            <a:ln w="12700">
              <a:solidFill>
                <a:srgbClr val="000000"/>
              </a:solidFill>
            </a:ln>
          </p:spPr>
          <p:txBody>
            <a:bodyPr wrap="square" lIns="0" tIns="0" rIns="0" bIns="0" rtlCol="0"/>
            <a:lstStyle/>
            <a:p>
              <a:endParaRPr/>
            </a:p>
          </p:txBody>
        </p:sp>
      </p:grpSp>
      <p:grpSp>
        <p:nvGrpSpPr>
          <p:cNvPr id="9" name="object 9"/>
          <p:cNvGrpSpPr/>
          <p:nvPr/>
        </p:nvGrpSpPr>
        <p:grpSpPr>
          <a:xfrm>
            <a:off x="99060" y="1315211"/>
            <a:ext cx="8521065" cy="2717800"/>
            <a:chOff x="99060" y="1315211"/>
            <a:chExt cx="8521065" cy="2717800"/>
          </a:xfrm>
        </p:grpSpPr>
        <p:sp>
          <p:nvSpPr>
            <p:cNvPr id="10" name="object 10"/>
            <p:cNvSpPr/>
            <p:nvPr/>
          </p:nvSpPr>
          <p:spPr>
            <a:xfrm>
              <a:off x="99060" y="1315211"/>
              <a:ext cx="1543812" cy="583691"/>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1167384" y="1315211"/>
              <a:ext cx="594360" cy="583691"/>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286256" y="1315211"/>
              <a:ext cx="749807" cy="583691"/>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560576" y="1315211"/>
              <a:ext cx="594360" cy="58369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1679448" y="1315211"/>
              <a:ext cx="1485900" cy="583691"/>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2840736" y="1315211"/>
              <a:ext cx="2072639" cy="583691"/>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588763" y="1315211"/>
              <a:ext cx="713232" cy="583691"/>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4977383" y="1315211"/>
              <a:ext cx="929639" cy="583691"/>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5582412" y="1315211"/>
              <a:ext cx="2589276" cy="583691"/>
            </a:xfrm>
            <a:prstGeom prst="rect">
              <a:avLst/>
            </a:prstGeom>
            <a:blipFill>
              <a:blip r:embed="rId9" cstate="print"/>
              <a:stretch>
                <a:fillRect/>
              </a:stretch>
            </a:blipFill>
          </p:spPr>
          <p:txBody>
            <a:bodyPr wrap="square" lIns="0" tIns="0" rIns="0" bIns="0" rtlCol="0"/>
            <a:lstStyle/>
            <a:p>
              <a:endParaRPr/>
            </a:p>
          </p:txBody>
        </p:sp>
        <p:sp>
          <p:nvSpPr>
            <p:cNvPr id="19" name="object 19"/>
            <p:cNvSpPr/>
            <p:nvPr/>
          </p:nvSpPr>
          <p:spPr>
            <a:xfrm>
              <a:off x="7847076" y="1315211"/>
              <a:ext cx="772668" cy="583691"/>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99060" y="1741931"/>
              <a:ext cx="1484376" cy="583691"/>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1214627" y="1741931"/>
              <a:ext cx="2235708" cy="583691"/>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3081527" y="1741931"/>
              <a:ext cx="810768" cy="583691"/>
            </a:xfrm>
            <a:prstGeom prst="rect">
              <a:avLst/>
            </a:prstGeom>
            <a:blipFill>
              <a:blip r:embed="rId13" cstate="print"/>
              <a:stretch>
                <a:fillRect/>
              </a:stretch>
            </a:blipFill>
          </p:spPr>
          <p:txBody>
            <a:bodyPr wrap="square" lIns="0" tIns="0" rIns="0" bIns="0" rtlCol="0"/>
            <a:lstStyle/>
            <a:p>
              <a:endParaRPr/>
            </a:p>
          </p:txBody>
        </p:sp>
        <p:sp>
          <p:nvSpPr>
            <p:cNvPr id="23" name="object 23"/>
            <p:cNvSpPr/>
            <p:nvPr/>
          </p:nvSpPr>
          <p:spPr>
            <a:xfrm>
              <a:off x="3523488" y="1741931"/>
              <a:ext cx="851915" cy="583691"/>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4006595" y="1741931"/>
              <a:ext cx="1487424" cy="583691"/>
            </a:xfrm>
            <a:prstGeom prst="rect">
              <a:avLst/>
            </a:prstGeom>
            <a:blipFill>
              <a:blip r:embed="rId15" cstate="print"/>
              <a:stretch>
                <a:fillRect/>
              </a:stretch>
            </a:blipFill>
          </p:spPr>
          <p:txBody>
            <a:bodyPr wrap="square" lIns="0" tIns="0" rIns="0" bIns="0" rtlCol="0"/>
            <a:lstStyle/>
            <a:p>
              <a:endParaRPr/>
            </a:p>
          </p:txBody>
        </p:sp>
        <p:sp>
          <p:nvSpPr>
            <p:cNvPr id="25" name="object 25"/>
            <p:cNvSpPr/>
            <p:nvPr/>
          </p:nvSpPr>
          <p:spPr>
            <a:xfrm>
              <a:off x="5125212" y="1741931"/>
              <a:ext cx="1365503" cy="583691"/>
            </a:xfrm>
            <a:prstGeom prst="rect">
              <a:avLst/>
            </a:prstGeom>
            <a:blipFill>
              <a:blip r:embed="rId16" cstate="print"/>
              <a:stretch>
                <a:fillRect/>
              </a:stretch>
            </a:blipFill>
          </p:spPr>
          <p:txBody>
            <a:bodyPr wrap="square" lIns="0" tIns="0" rIns="0" bIns="0" rtlCol="0"/>
            <a:lstStyle/>
            <a:p>
              <a:endParaRPr/>
            </a:p>
          </p:txBody>
        </p:sp>
        <p:sp>
          <p:nvSpPr>
            <p:cNvPr id="26" name="object 26"/>
            <p:cNvSpPr/>
            <p:nvPr/>
          </p:nvSpPr>
          <p:spPr>
            <a:xfrm>
              <a:off x="6015227" y="1741931"/>
              <a:ext cx="562355" cy="583691"/>
            </a:xfrm>
            <a:prstGeom prst="rect">
              <a:avLst/>
            </a:prstGeom>
            <a:blipFill>
              <a:blip r:embed="rId17" cstate="print"/>
              <a:stretch>
                <a:fillRect/>
              </a:stretch>
            </a:blipFill>
          </p:spPr>
          <p:txBody>
            <a:bodyPr wrap="square" lIns="0" tIns="0" rIns="0" bIns="0" rtlCol="0"/>
            <a:lstStyle/>
            <a:p>
              <a:endParaRPr/>
            </a:p>
          </p:txBody>
        </p:sp>
        <p:sp>
          <p:nvSpPr>
            <p:cNvPr id="27" name="object 27"/>
            <p:cNvSpPr/>
            <p:nvPr/>
          </p:nvSpPr>
          <p:spPr>
            <a:xfrm>
              <a:off x="6210300" y="1741931"/>
              <a:ext cx="1088136" cy="583691"/>
            </a:xfrm>
            <a:prstGeom prst="rect">
              <a:avLst/>
            </a:prstGeom>
            <a:blipFill>
              <a:blip r:embed="rId18" cstate="print"/>
              <a:stretch>
                <a:fillRect/>
              </a:stretch>
            </a:blipFill>
          </p:spPr>
          <p:txBody>
            <a:bodyPr wrap="square" lIns="0" tIns="0" rIns="0" bIns="0" rtlCol="0"/>
            <a:lstStyle/>
            <a:p>
              <a:endParaRPr/>
            </a:p>
          </p:txBody>
        </p:sp>
        <p:sp>
          <p:nvSpPr>
            <p:cNvPr id="28" name="object 28"/>
            <p:cNvSpPr/>
            <p:nvPr/>
          </p:nvSpPr>
          <p:spPr>
            <a:xfrm>
              <a:off x="6929628" y="1741931"/>
              <a:ext cx="1088135" cy="583691"/>
            </a:xfrm>
            <a:prstGeom prst="rect">
              <a:avLst/>
            </a:prstGeom>
            <a:blipFill>
              <a:blip r:embed="rId19" cstate="print"/>
              <a:stretch>
                <a:fillRect/>
              </a:stretch>
            </a:blipFill>
          </p:spPr>
          <p:txBody>
            <a:bodyPr wrap="square" lIns="0" tIns="0" rIns="0" bIns="0" rtlCol="0"/>
            <a:lstStyle/>
            <a:p>
              <a:endParaRPr/>
            </a:p>
          </p:txBody>
        </p:sp>
        <p:sp>
          <p:nvSpPr>
            <p:cNvPr id="29" name="object 29"/>
            <p:cNvSpPr/>
            <p:nvPr/>
          </p:nvSpPr>
          <p:spPr>
            <a:xfrm>
              <a:off x="7650479" y="1741931"/>
              <a:ext cx="969264" cy="583691"/>
            </a:xfrm>
            <a:prstGeom prst="rect">
              <a:avLst/>
            </a:prstGeom>
            <a:blipFill>
              <a:blip r:embed="rId20" cstate="print"/>
              <a:stretch>
                <a:fillRect/>
              </a:stretch>
            </a:blipFill>
          </p:spPr>
          <p:txBody>
            <a:bodyPr wrap="square" lIns="0" tIns="0" rIns="0" bIns="0" rtlCol="0"/>
            <a:lstStyle/>
            <a:p>
              <a:endParaRPr/>
            </a:p>
          </p:txBody>
        </p:sp>
        <p:sp>
          <p:nvSpPr>
            <p:cNvPr id="30" name="object 30"/>
            <p:cNvSpPr/>
            <p:nvPr/>
          </p:nvSpPr>
          <p:spPr>
            <a:xfrm>
              <a:off x="99060" y="2168651"/>
              <a:ext cx="1066800" cy="583691"/>
            </a:xfrm>
            <a:prstGeom prst="rect">
              <a:avLst/>
            </a:prstGeom>
            <a:blipFill>
              <a:blip r:embed="rId21" cstate="print"/>
              <a:stretch>
                <a:fillRect/>
              </a:stretch>
            </a:blipFill>
          </p:spPr>
          <p:txBody>
            <a:bodyPr wrap="square" lIns="0" tIns="0" rIns="0" bIns="0" rtlCol="0"/>
            <a:lstStyle/>
            <a:p>
              <a:endParaRPr/>
            </a:p>
          </p:txBody>
        </p:sp>
        <p:sp>
          <p:nvSpPr>
            <p:cNvPr id="31" name="object 31"/>
            <p:cNvSpPr/>
            <p:nvPr/>
          </p:nvSpPr>
          <p:spPr>
            <a:xfrm>
              <a:off x="902208" y="2168651"/>
              <a:ext cx="868679" cy="583691"/>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1508760" y="2168651"/>
              <a:ext cx="1165860" cy="583691"/>
            </a:xfrm>
            <a:prstGeom prst="rect">
              <a:avLst/>
            </a:prstGeom>
            <a:blipFill>
              <a:blip r:embed="rId23" cstate="print"/>
              <a:stretch>
                <a:fillRect/>
              </a:stretch>
            </a:blipFill>
          </p:spPr>
          <p:txBody>
            <a:bodyPr wrap="square" lIns="0" tIns="0" rIns="0" bIns="0" rtlCol="0"/>
            <a:lstStyle/>
            <a:p>
              <a:endParaRPr/>
            </a:p>
          </p:txBody>
        </p:sp>
        <p:sp>
          <p:nvSpPr>
            <p:cNvPr id="33" name="object 33"/>
            <p:cNvSpPr/>
            <p:nvPr/>
          </p:nvSpPr>
          <p:spPr>
            <a:xfrm>
              <a:off x="2410967" y="2168651"/>
              <a:ext cx="752856" cy="583691"/>
            </a:xfrm>
            <a:prstGeom prst="rect">
              <a:avLst/>
            </a:prstGeom>
            <a:blipFill>
              <a:blip r:embed="rId24" cstate="print"/>
              <a:stretch>
                <a:fillRect/>
              </a:stretch>
            </a:blipFill>
          </p:spPr>
          <p:txBody>
            <a:bodyPr wrap="square" lIns="0" tIns="0" rIns="0" bIns="0" rtlCol="0"/>
            <a:lstStyle/>
            <a:p>
              <a:endParaRPr/>
            </a:p>
          </p:txBody>
        </p:sp>
        <p:sp>
          <p:nvSpPr>
            <p:cNvPr id="34" name="object 34"/>
            <p:cNvSpPr/>
            <p:nvPr/>
          </p:nvSpPr>
          <p:spPr>
            <a:xfrm>
              <a:off x="2898648" y="2168651"/>
              <a:ext cx="1837944" cy="583691"/>
            </a:xfrm>
            <a:prstGeom prst="rect">
              <a:avLst/>
            </a:prstGeom>
            <a:blipFill>
              <a:blip r:embed="rId25" cstate="print"/>
              <a:stretch>
                <a:fillRect/>
              </a:stretch>
            </a:blipFill>
          </p:spPr>
          <p:txBody>
            <a:bodyPr wrap="square" lIns="0" tIns="0" rIns="0" bIns="0" rtlCol="0"/>
            <a:lstStyle/>
            <a:p>
              <a:endParaRPr/>
            </a:p>
          </p:txBody>
        </p:sp>
        <p:sp>
          <p:nvSpPr>
            <p:cNvPr id="35" name="object 35"/>
            <p:cNvSpPr/>
            <p:nvPr/>
          </p:nvSpPr>
          <p:spPr>
            <a:xfrm>
              <a:off x="4472939" y="2168651"/>
              <a:ext cx="851915" cy="583691"/>
            </a:xfrm>
            <a:prstGeom prst="rect">
              <a:avLst/>
            </a:prstGeom>
            <a:blipFill>
              <a:blip r:embed="rId14" cstate="print"/>
              <a:stretch>
                <a:fillRect/>
              </a:stretch>
            </a:blipFill>
          </p:spPr>
          <p:txBody>
            <a:bodyPr wrap="square" lIns="0" tIns="0" rIns="0" bIns="0" rtlCol="0"/>
            <a:lstStyle/>
            <a:p>
              <a:endParaRPr/>
            </a:p>
          </p:txBody>
        </p:sp>
        <p:sp>
          <p:nvSpPr>
            <p:cNvPr id="36" name="object 36"/>
            <p:cNvSpPr/>
            <p:nvPr/>
          </p:nvSpPr>
          <p:spPr>
            <a:xfrm>
              <a:off x="5061204" y="2168651"/>
              <a:ext cx="1484376" cy="583691"/>
            </a:xfrm>
            <a:prstGeom prst="rect">
              <a:avLst/>
            </a:prstGeom>
            <a:blipFill>
              <a:blip r:embed="rId26" cstate="print"/>
              <a:stretch>
                <a:fillRect/>
              </a:stretch>
            </a:blipFill>
          </p:spPr>
          <p:txBody>
            <a:bodyPr wrap="square" lIns="0" tIns="0" rIns="0" bIns="0" rtlCol="0"/>
            <a:lstStyle/>
            <a:p>
              <a:endParaRPr/>
            </a:p>
          </p:txBody>
        </p:sp>
        <p:sp>
          <p:nvSpPr>
            <p:cNvPr id="37" name="object 37"/>
            <p:cNvSpPr/>
            <p:nvPr/>
          </p:nvSpPr>
          <p:spPr>
            <a:xfrm>
              <a:off x="6281927" y="2168651"/>
              <a:ext cx="1363979" cy="583691"/>
            </a:xfrm>
            <a:prstGeom prst="rect">
              <a:avLst/>
            </a:prstGeom>
            <a:blipFill>
              <a:blip r:embed="rId27" cstate="print"/>
              <a:stretch>
                <a:fillRect/>
              </a:stretch>
            </a:blipFill>
          </p:spPr>
          <p:txBody>
            <a:bodyPr wrap="square" lIns="0" tIns="0" rIns="0" bIns="0" rtlCol="0"/>
            <a:lstStyle/>
            <a:p>
              <a:endParaRPr/>
            </a:p>
          </p:txBody>
        </p:sp>
        <p:sp>
          <p:nvSpPr>
            <p:cNvPr id="38" name="object 38"/>
            <p:cNvSpPr/>
            <p:nvPr/>
          </p:nvSpPr>
          <p:spPr>
            <a:xfrm>
              <a:off x="7170419" y="2168651"/>
              <a:ext cx="594359" cy="583691"/>
            </a:xfrm>
            <a:prstGeom prst="rect">
              <a:avLst/>
            </a:prstGeom>
            <a:blipFill>
              <a:blip r:embed="rId28" cstate="print"/>
              <a:stretch>
                <a:fillRect/>
              </a:stretch>
            </a:blipFill>
          </p:spPr>
          <p:txBody>
            <a:bodyPr wrap="square" lIns="0" tIns="0" rIns="0" bIns="0" rtlCol="0"/>
            <a:lstStyle/>
            <a:p>
              <a:endParaRPr/>
            </a:p>
          </p:txBody>
        </p:sp>
        <p:sp>
          <p:nvSpPr>
            <p:cNvPr id="39" name="object 39"/>
            <p:cNvSpPr/>
            <p:nvPr/>
          </p:nvSpPr>
          <p:spPr>
            <a:xfrm>
              <a:off x="7501128" y="2168651"/>
              <a:ext cx="673607" cy="583691"/>
            </a:xfrm>
            <a:prstGeom prst="rect">
              <a:avLst/>
            </a:prstGeom>
            <a:blipFill>
              <a:blip r:embed="rId29" cstate="print"/>
              <a:stretch>
                <a:fillRect/>
              </a:stretch>
            </a:blipFill>
          </p:spPr>
          <p:txBody>
            <a:bodyPr wrap="square" lIns="0" tIns="0" rIns="0" bIns="0" rtlCol="0"/>
            <a:lstStyle/>
            <a:p>
              <a:endParaRPr/>
            </a:p>
          </p:txBody>
        </p:sp>
        <p:sp>
          <p:nvSpPr>
            <p:cNvPr id="40" name="object 40"/>
            <p:cNvSpPr/>
            <p:nvPr/>
          </p:nvSpPr>
          <p:spPr>
            <a:xfrm>
              <a:off x="7909560" y="2168651"/>
              <a:ext cx="710183" cy="583691"/>
            </a:xfrm>
            <a:prstGeom prst="rect">
              <a:avLst/>
            </a:prstGeom>
            <a:blipFill>
              <a:blip r:embed="rId30" cstate="print"/>
              <a:stretch>
                <a:fillRect/>
              </a:stretch>
            </a:blipFill>
          </p:spPr>
          <p:txBody>
            <a:bodyPr wrap="square" lIns="0" tIns="0" rIns="0" bIns="0" rtlCol="0"/>
            <a:lstStyle/>
            <a:p>
              <a:endParaRPr/>
            </a:p>
          </p:txBody>
        </p:sp>
        <p:sp>
          <p:nvSpPr>
            <p:cNvPr id="41" name="object 41"/>
            <p:cNvSpPr/>
            <p:nvPr/>
          </p:nvSpPr>
          <p:spPr>
            <a:xfrm>
              <a:off x="99060" y="2595372"/>
              <a:ext cx="1560576" cy="583691"/>
            </a:xfrm>
            <a:prstGeom prst="rect">
              <a:avLst/>
            </a:prstGeom>
            <a:blipFill>
              <a:blip r:embed="rId31" cstate="print"/>
              <a:stretch>
                <a:fillRect/>
              </a:stretch>
            </a:blipFill>
          </p:spPr>
          <p:txBody>
            <a:bodyPr wrap="square" lIns="0" tIns="0" rIns="0" bIns="0" rtlCol="0"/>
            <a:lstStyle/>
            <a:p>
              <a:endParaRPr/>
            </a:p>
          </p:txBody>
        </p:sp>
        <p:sp>
          <p:nvSpPr>
            <p:cNvPr id="42" name="object 42"/>
            <p:cNvSpPr/>
            <p:nvPr/>
          </p:nvSpPr>
          <p:spPr>
            <a:xfrm>
              <a:off x="1281684" y="2595372"/>
              <a:ext cx="1485900" cy="583691"/>
            </a:xfrm>
            <a:prstGeom prst="rect">
              <a:avLst/>
            </a:prstGeom>
            <a:blipFill>
              <a:blip r:embed="rId5" cstate="print"/>
              <a:stretch>
                <a:fillRect/>
              </a:stretch>
            </a:blipFill>
          </p:spPr>
          <p:txBody>
            <a:bodyPr wrap="square" lIns="0" tIns="0" rIns="0" bIns="0" rtlCol="0"/>
            <a:lstStyle/>
            <a:p>
              <a:endParaRPr/>
            </a:p>
          </p:txBody>
        </p:sp>
        <p:sp>
          <p:nvSpPr>
            <p:cNvPr id="43" name="object 43"/>
            <p:cNvSpPr/>
            <p:nvPr/>
          </p:nvSpPr>
          <p:spPr>
            <a:xfrm>
              <a:off x="2292095" y="2595372"/>
              <a:ext cx="563880" cy="583691"/>
            </a:xfrm>
            <a:prstGeom prst="rect">
              <a:avLst/>
            </a:prstGeom>
            <a:blipFill>
              <a:blip r:embed="rId32" cstate="print"/>
              <a:stretch>
                <a:fillRect/>
              </a:stretch>
            </a:blipFill>
          </p:spPr>
          <p:txBody>
            <a:bodyPr wrap="square" lIns="0" tIns="0" rIns="0" bIns="0" rtlCol="0"/>
            <a:lstStyle/>
            <a:p>
              <a:endParaRPr/>
            </a:p>
          </p:txBody>
        </p:sp>
        <p:sp>
          <p:nvSpPr>
            <p:cNvPr id="44" name="object 44"/>
            <p:cNvSpPr/>
            <p:nvPr/>
          </p:nvSpPr>
          <p:spPr>
            <a:xfrm>
              <a:off x="2478024" y="2595372"/>
              <a:ext cx="2194560" cy="583691"/>
            </a:xfrm>
            <a:prstGeom prst="rect">
              <a:avLst/>
            </a:prstGeom>
            <a:blipFill>
              <a:blip r:embed="rId33" cstate="print"/>
              <a:stretch>
                <a:fillRect/>
              </a:stretch>
            </a:blipFill>
          </p:spPr>
          <p:txBody>
            <a:bodyPr wrap="square" lIns="0" tIns="0" rIns="0" bIns="0" rtlCol="0"/>
            <a:lstStyle/>
            <a:p>
              <a:endParaRPr/>
            </a:p>
          </p:txBody>
        </p:sp>
        <p:sp>
          <p:nvSpPr>
            <p:cNvPr id="45" name="object 45"/>
            <p:cNvSpPr/>
            <p:nvPr/>
          </p:nvSpPr>
          <p:spPr>
            <a:xfrm>
              <a:off x="4294631" y="2595372"/>
              <a:ext cx="713232" cy="583691"/>
            </a:xfrm>
            <a:prstGeom prst="rect">
              <a:avLst/>
            </a:prstGeom>
            <a:blipFill>
              <a:blip r:embed="rId7" cstate="print"/>
              <a:stretch>
                <a:fillRect/>
              </a:stretch>
            </a:blipFill>
          </p:spPr>
          <p:txBody>
            <a:bodyPr wrap="square" lIns="0" tIns="0" rIns="0" bIns="0" rtlCol="0"/>
            <a:lstStyle/>
            <a:p>
              <a:endParaRPr/>
            </a:p>
          </p:txBody>
        </p:sp>
        <p:sp>
          <p:nvSpPr>
            <p:cNvPr id="46" name="object 46"/>
            <p:cNvSpPr/>
            <p:nvPr/>
          </p:nvSpPr>
          <p:spPr>
            <a:xfrm>
              <a:off x="4629912" y="2595372"/>
              <a:ext cx="1501139" cy="583691"/>
            </a:xfrm>
            <a:prstGeom prst="rect">
              <a:avLst/>
            </a:prstGeom>
            <a:blipFill>
              <a:blip r:embed="rId34" cstate="print"/>
              <a:stretch>
                <a:fillRect/>
              </a:stretch>
            </a:blipFill>
          </p:spPr>
          <p:txBody>
            <a:bodyPr wrap="square" lIns="0" tIns="0" rIns="0" bIns="0" rtlCol="0"/>
            <a:lstStyle/>
            <a:p>
              <a:endParaRPr/>
            </a:p>
          </p:txBody>
        </p:sp>
        <p:sp>
          <p:nvSpPr>
            <p:cNvPr id="47" name="object 47"/>
            <p:cNvSpPr/>
            <p:nvPr/>
          </p:nvSpPr>
          <p:spPr>
            <a:xfrm>
              <a:off x="5753100" y="2595372"/>
              <a:ext cx="693420" cy="583691"/>
            </a:xfrm>
            <a:prstGeom prst="rect">
              <a:avLst/>
            </a:prstGeom>
            <a:blipFill>
              <a:blip r:embed="rId35" cstate="print"/>
              <a:stretch>
                <a:fillRect/>
              </a:stretch>
            </a:blipFill>
          </p:spPr>
          <p:txBody>
            <a:bodyPr wrap="square" lIns="0" tIns="0" rIns="0" bIns="0" rtlCol="0"/>
            <a:lstStyle/>
            <a:p>
              <a:endParaRPr/>
            </a:p>
          </p:txBody>
        </p:sp>
        <p:sp>
          <p:nvSpPr>
            <p:cNvPr id="48" name="object 48"/>
            <p:cNvSpPr/>
            <p:nvPr/>
          </p:nvSpPr>
          <p:spPr>
            <a:xfrm>
              <a:off x="6068568" y="2595372"/>
              <a:ext cx="931163" cy="583691"/>
            </a:xfrm>
            <a:prstGeom prst="rect">
              <a:avLst/>
            </a:prstGeom>
            <a:blipFill>
              <a:blip r:embed="rId36" cstate="print"/>
              <a:stretch>
                <a:fillRect/>
              </a:stretch>
            </a:blipFill>
          </p:spPr>
          <p:txBody>
            <a:bodyPr wrap="square" lIns="0" tIns="0" rIns="0" bIns="0" rtlCol="0"/>
            <a:lstStyle/>
            <a:p>
              <a:endParaRPr/>
            </a:p>
          </p:txBody>
        </p:sp>
        <p:sp>
          <p:nvSpPr>
            <p:cNvPr id="49" name="object 49"/>
            <p:cNvSpPr/>
            <p:nvPr/>
          </p:nvSpPr>
          <p:spPr>
            <a:xfrm>
              <a:off x="6623303" y="2595372"/>
              <a:ext cx="1659636" cy="583691"/>
            </a:xfrm>
            <a:prstGeom prst="rect">
              <a:avLst/>
            </a:prstGeom>
            <a:blipFill>
              <a:blip r:embed="rId37" cstate="print"/>
              <a:stretch>
                <a:fillRect/>
              </a:stretch>
            </a:blipFill>
          </p:spPr>
          <p:txBody>
            <a:bodyPr wrap="square" lIns="0" tIns="0" rIns="0" bIns="0" rtlCol="0"/>
            <a:lstStyle/>
            <a:p>
              <a:endParaRPr/>
            </a:p>
          </p:txBody>
        </p:sp>
        <p:sp>
          <p:nvSpPr>
            <p:cNvPr id="50" name="object 50"/>
            <p:cNvSpPr/>
            <p:nvPr/>
          </p:nvSpPr>
          <p:spPr>
            <a:xfrm>
              <a:off x="7906512" y="2595372"/>
              <a:ext cx="713231" cy="583691"/>
            </a:xfrm>
            <a:prstGeom prst="rect">
              <a:avLst/>
            </a:prstGeom>
            <a:blipFill>
              <a:blip r:embed="rId7" cstate="print"/>
              <a:stretch>
                <a:fillRect/>
              </a:stretch>
            </a:blipFill>
          </p:spPr>
          <p:txBody>
            <a:bodyPr wrap="square" lIns="0" tIns="0" rIns="0" bIns="0" rtlCol="0"/>
            <a:lstStyle/>
            <a:p>
              <a:endParaRPr/>
            </a:p>
          </p:txBody>
        </p:sp>
        <p:sp>
          <p:nvSpPr>
            <p:cNvPr id="51" name="object 51"/>
            <p:cNvSpPr/>
            <p:nvPr/>
          </p:nvSpPr>
          <p:spPr>
            <a:xfrm>
              <a:off x="99060" y="3022091"/>
              <a:ext cx="1840992" cy="583691"/>
            </a:xfrm>
            <a:prstGeom prst="rect">
              <a:avLst/>
            </a:prstGeom>
            <a:blipFill>
              <a:blip r:embed="rId38" cstate="print"/>
              <a:stretch>
                <a:fillRect/>
              </a:stretch>
            </a:blipFill>
          </p:spPr>
          <p:txBody>
            <a:bodyPr wrap="square" lIns="0" tIns="0" rIns="0" bIns="0" rtlCol="0"/>
            <a:lstStyle/>
            <a:p>
              <a:endParaRPr/>
            </a:p>
          </p:txBody>
        </p:sp>
        <p:sp>
          <p:nvSpPr>
            <p:cNvPr id="52" name="object 52"/>
            <p:cNvSpPr/>
            <p:nvPr/>
          </p:nvSpPr>
          <p:spPr>
            <a:xfrm>
              <a:off x="1606296" y="3022091"/>
              <a:ext cx="772667" cy="583691"/>
            </a:xfrm>
            <a:prstGeom prst="rect">
              <a:avLst/>
            </a:prstGeom>
            <a:blipFill>
              <a:blip r:embed="rId39" cstate="print"/>
              <a:stretch>
                <a:fillRect/>
              </a:stretch>
            </a:blipFill>
          </p:spPr>
          <p:txBody>
            <a:bodyPr wrap="square" lIns="0" tIns="0" rIns="0" bIns="0" rtlCol="0"/>
            <a:lstStyle/>
            <a:p>
              <a:endParaRPr/>
            </a:p>
          </p:txBody>
        </p:sp>
        <p:sp>
          <p:nvSpPr>
            <p:cNvPr id="53" name="object 53"/>
            <p:cNvSpPr/>
            <p:nvPr/>
          </p:nvSpPr>
          <p:spPr>
            <a:xfrm>
              <a:off x="2045208" y="3022091"/>
              <a:ext cx="1444752" cy="583691"/>
            </a:xfrm>
            <a:prstGeom prst="rect">
              <a:avLst/>
            </a:prstGeom>
            <a:blipFill>
              <a:blip r:embed="rId40" cstate="print"/>
              <a:stretch>
                <a:fillRect/>
              </a:stretch>
            </a:blipFill>
          </p:spPr>
          <p:txBody>
            <a:bodyPr wrap="square" lIns="0" tIns="0" rIns="0" bIns="0" rtlCol="0"/>
            <a:lstStyle/>
            <a:p>
              <a:endParaRPr/>
            </a:p>
          </p:txBody>
        </p:sp>
        <p:sp>
          <p:nvSpPr>
            <p:cNvPr id="54" name="object 54"/>
            <p:cNvSpPr/>
            <p:nvPr/>
          </p:nvSpPr>
          <p:spPr>
            <a:xfrm>
              <a:off x="3157727" y="3022091"/>
              <a:ext cx="792479" cy="583691"/>
            </a:xfrm>
            <a:prstGeom prst="rect">
              <a:avLst/>
            </a:prstGeom>
            <a:blipFill>
              <a:blip r:embed="rId41" cstate="print"/>
              <a:stretch>
                <a:fillRect/>
              </a:stretch>
            </a:blipFill>
          </p:spPr>
          <p:txBody>
            <a:bodyPr wrap="square" lIns="0" tIns="0" rIns="0" bIns="0" rtlCol="0"/>
            <a:lstStyle/>
            <a:p>
              <a:endParaRPr/>
            </a:p>
          </p:txBody>
        </p:sp>
        <p:sp>
          <p:nvSpPr>
            <p:cNvPr id="55" name="object 55"/>
            <p:cNvSpPr/>
            <p:nvPr/>
          </p:nvSpPr>
          <p:spPr>
            <a:xfrm>
              <a:off x="3617975" y="3022091"/>
              <a:ext cx="693420" cy="583691"/>
            </a:xfrm>
            <a:prstGeom prst="rect">
              <a:avLst/>
            </a:prstGeom>
            <a:blipFill>
              <a:blip r:embed="rId35" cstate="print"/>
              <a:stretch>
                <a:fillRect/>
              </a:stretch>
            </a:blipFill>
          </p:spPr>
          <p:txBody>
            <a:bodyPr wrap="square" lIns="0" tIns="0" rIns="0" bIns="0" rtlCol="0"/>
            <a:lstStyle/>
            <a:p>
              <a:endParaRPr/>
            </a:p>
          </p:txBody>
        </p:sp>
        <p:sp>
          <p:nvSpPr>
            <p:cNvPr id="56" name="object 56"/>
            <p:cNvSpPr/>
            <p:nvPr/>
          </p:nvSpPr>
          <p:spPr>
            <a:xfrm>
              <a:off x="3977639" y="3022091"/>
              <a:ext cx="1106424" cy="583691"/>
            </a:xfrm>
            <a:prstGeom prst="rect">
              <a:avLst/>
            </a:prstGeom>
            <a:blipFill>
              <a:blip r:embed="rId42" cstate="print"/>
              <a:stretch>
                <a:fillRect/>
              </a:stretch>
            </a:blipFill>
          </p:spPr>
          <p:txBody>
            <a:bodyPr wrap="square" lIns="0" tIns="0" rIns="0" bIns="0" rtlCol="0"/>
            <a:lstStyle/>
            <a:p>
              <a:endParaRPr/>
            </a:p>
          </p:txBody>
        </p:sp>
        <p:sp>
          <p:nvSpPr>
            <p:cNvPr id="57" name="object 57"/>
            <p:cNvSpPr/>
            <p:nvPr/>
          </p:nvSpPr>
          <p:spPr>
            <a:xfrm>
              <a:off x="4751831" y="3022091"/>
              <a:ext cx="653796" cy="583691"/>
            </a:xfrm>
            <a:prstGeom prst="rect">
              <a:avLst/>
            </a:prstGeom>
            <a:blipFill>
              <a:blip r:embed="rId43" cstate="print"/>
              <a:stretch>
                <a:fillRect/>
              </a:stretch>
            </a:blipFill>
          </p:spPr>
          <p:txBody>
            <a:bodyPr wrap="square" lIns="0" tIns="0" rIns="0" bIns="0" rtlCol="0"/>
            <a:lstStyle/>
            <a:p>
              <a:endParaRPr/>
            </a:p>
          </p:txBody>
        </p:sp>
        <p:sp>
          <p:nvSpPr>
            <p:cNvPr id="58" name="object 58"/>
            <p:cNvSpPr/>
            <p:nvPr/>
          </p:nvSpPr>
          <p:spPr>
            <a:xfrm>
              <a:off x="5073395" y="3022091"/>
              <a:ext cx="1839468" cy="583691"/>
            </a:xfrm>
            <a:prstGeom prst="rect">
              <a:avLst/>
            </a:prstGeom>
            <a:blipFill>
              <a:blip r:embed="rId44" cstate="print"/>
              <a:stretch>
                <a:fillRect/>
              </a:stretch>
            </a:blipFill>
          </p:spPr>
          <p:txBody>
            <a:bodyPr wrap="square" lIns="0" tIns="0" rIns="0" bIns="0" rtlCol="0"/>
            <a:lstStyle/>
            <a:p>
              <a:endParaRPr/>
            </a:p>
          </p:txBody>
        </p:sp>
        <p:sp>
          <p:nvSpPr>
            <p:cNvPr id="59" name="object 59"/>
            <p:cNvSpPr/>
            <p:nvPr/>
          </p:nvSpPr>
          <p:spPr>
            <a:xfrm>
              <a:off x="6580631" y="3022091"/>
              <a:ext cx="1661160" cy="583691"/>
            </a:xfrm>
            <a:prstGeom prst="rect">
              <a:avLst/>
            </a:prstGeom>
            <a:blipFill>
              <a:blip r:embed="rId45" cstate="print"/>
              <a:stretch>
                <a:fillRect/>
              </a:stretch>
            </a:blipFill>
          </p:spPr>
          <p:txBody>
            <a:bodyPr wrap="square" lIns="0" tIns="0" rIns="0" bIns="0" rtlCol="0"/>
            <a:lstStyle/>
            <a:p>
              <a:endParaRPr/>
            </a:p>
          </p:txBody>
        </p:sp>
        <p:sp>
          <p:nvSpPr>
            <p:cNvPr id="60" name="object 60"/>
            <p:cNvSpPr/>
            <p:nvPr/>
          </p:nvSpPr>
          <p:spPr>
            <a:xfrm>
              <a:off x="7909560" y="3022091"/>
              <a:ext cx="710183" cy="583691"/>
            </a:xfrm>
            <a:prstGeom prst="rect">
              <a:avLst/>
            </a:prstGeom>
            <a:blipFill>
              <a:blip r:embed="rId30" cstate="print"/>
              <a:stretch>
                <a:fillRect/>
              </a:stretch>
            </a:blipFill>
          </p:spPr>
          <p:txBody>
            <a:bodyPr wrap="square" lIns="0" tIns="0" rIns="0" bIns="0" rtlCol="0"/>
            <a:lstStyle/>
            <a:p>
              <a:endParaRPr/>
            </a:p>
          </p:txBody>
        </p:sp>
        <p:sp>
          <p:nvSpPr>
            <p:cNvPr id="61" name="object 61"/>
            <p:cNvSpPr/>
            <p:nvPr/>
          </p:nvSpPr>
          <p:spPr>
            <a:xfrm>
              <a:off x="99060" y="3448811"/>
              <a:ext cx="1799844" cy="583692"/>
            </a:xfrm>
            <a:prstGeom prst="rect">
              <a:avLst/>
            </a:prstGeom>
            <a:blipFill>
              <a:blip r:embed="rId46" cstate="print"/>
              <a:stretch>
                <a:fillRect/>
              </a:stretch>
            </a:blipFill>
          </p:spPr>
          <p:txBody>
            <a:bodyPr wrap="square" lIns="0" tIns="0" rIns="0" bIns="0" rtlCol="0"/>
            <a:lstStyle/>
            <a:p>
              <a:endParaRPr/>
            </a:p>
          </p:txBody>
        </p:sp>
        <p:sp>
          <p:nvSpPr>
            <p:cNvPr id="62" name="object 62"/>
            <p:cNvSpPr/>
            <p:nvPr/>
          </p:nvSpPr>
          <p:spPr>
            <a:xfrm>
              <a:off x="1507235" y="3448811"/>
              <a:ext cx="752856" cy="583692"/>
            </a:xfrm>
            <a:prstGeom prst="rect">
              <a:avLst/>
            </a:prstGeom>
            <a:blipFill>
              <a:blip r:embed="rId24" cstate="print"/>
              <a:stretch>
                <a:fillRect/>
              </a:stretch>
            </a:blipFill>
          </p:spPr>
          <p:txBody>
            <a:bodyPr wrap="square" lIns="0" tIns="0" rIns="0" bIns="0" rtlCol="0"/>
            <a:lstStyle/>
            <a:p>
              <a:endParaRPr/>
            </a:p>
          </p:txBody>
        </p:sp>
        <p:sp>
          <p:nvSpPr>
            <p:cNvPr id="63" name="object 63"/>
            <p:cNvSpPr/>
            <p:nvPr/>
          </p:nvSpPr>
          <p:spPr>
            <a:xfrm>
              <a:off x="1872995" y="3448811"/>
              <a:ext cx="812292" cy="583692"/>
            </a:xfrm>
            <a:prstGeom prst="rect">
              <a:avLst/>
            </a:prstGeom>
            <a:blipFill>
              <a:blip r:embed="rId47" cstate="print"/>
              <a:stretch>
                <a:fillRect/>
              </a:stretch>
            </a:blipFill>
          </p:spPr>
          <p:txBody>
            <a:bodyPr wrap="square" lIns="0" tIns="0" rIns="0" bIns="0" rtlCol="0"/>
            <a:lstStyle/>
            <a:p>
              <a:endParaRPr/>
            </a:p>
          </p:txBody>
        </p:sp>
        <p:sp>
          <p:nvSpPr>
            <p:cNvPr id="64" name="object 64"/>
            <p:cNvSpPr/>
            <p:nvPr/>
          </p:nvSpPr>
          <p:spPr>
            <a:xfrm>
              <a:off x="2209799" y="3448811"/>
              <a:ext cx="563880" cy="583692"/>
            </a:xfrm>
            <a:prstGeom prst="rect">
              <a:avLst/>
            </a:prstGeom>
            <a:blipFill>
              <a:blip r:embed="rId32" cstate="print"/>
              <a:stretch>
                <a:fillRect/>
              </a:stretch>
            </a:blipFill>
          </p:spPr>
          <p:txBody>
            <a:bodyPr wrap="square" lIns="0" tIns="0" rIns="0" bIns="0" rtlCol="0"/>
            <a:lstStyle/>
            <a:p>
              <a:endParaRPr/>
            </a:p>
          </p:txBody>
        </p:sp>
      </p:grpSp>
      <p:grpSp>
        <p:nvGrpSpPr>
          <p:cNvPr id="65" name="object 65"/>
          <p:cNvGrpSpPr/>
          <p:nvPr/>
        </p:nvGrpSpPr>
        <p:grpSpPr>
          <a:xfrm>
            <a:off x="51815" y="4133088"/>
            <a:ext cx="5120640" cy="597535"/>
            <a:chOff x="51815" y="4133088"/>
            <a:chExt cx="5120640" cy="597535"/>
          </a:xfrm>
        </p:grpSpPr>
        <p:sp>
          <p:nvSpPr>
            <p:cNvPr id="66" name="object 66"/>
            <p:cNvSpPr/>
            <p:nvPr/>
          </p:nvSpPr>
          <p:spPr>
            <a:xfrm>
              <a:off x="51815" y="4133088"/>
              <a:ext cx="5120640" cy="583692"/>
            </a:xfrm>
            <a:prstGeom prst="rect">
              <a:avLst/>
            </a:prstGeom>
            <a:blipFill>
              <a:blip r:embed="rId48" cstate="print"/>
              <a:stretch>
                <a:fillRect/>
              </a:stretch>
            </a:blipFill>
          </p:spPr>
          <p:txBody>
            <a:bodyPr wrap="square" lIns="0" tIns="0" rIns="0" bIns="0" rtlCol="0"/>
            <a:lstStyle/>
            <a:p>
              <a:endParaRPr/>
            </a:p>
          </p:txBody>
        </p:sp>
        <p:sp>
          <p:nvSpPr>
            <p:cNvPr id="67" name="object 67"/>
            <p:cNvSpPr/>
            <p:nvPr/>
          </p:nvSpPr>
          <p:spPr>
            <a:xfrm>
              <a:off x="260604" y="4617720"/>
              <a:ext cx="4724400" cy="112775"/>
            </a:xfrm>
            <a:prstGeom prst="rect">
              <a:avLst/>
            </a:prstGeom>
            <a:blipFill>
              <a:blip r:embed="rId49" cstate="print"/>
              <a:stretch>
                <a:fillRect/>
              </a:stretch>
            </a:blipFill>
          </p:spPr>
          <p:txBody>
            <a:bodyPr wrap="square" lIns="0" tIns="0" rIns="0" bIns="0" rtlCol="0"/>
            <a:lstStyle/>
            <a:p>
              <a:endParaRPr/>
            </a:p>
          </p:txBody>
        </p:sp>
      </p:grpSp>
      <p:sp>
        <p:nvSpPr>
          <p:cNvPr id="68" name="object 68"/>
          <p:cNvSpPr txBox="1"/>
          <p:nvPr/>
        </p:nvSpPr>
        <p:spPr>
          <a:xfrm>
            <a:off x="231140" y="1406779"/>
            <a:ext cx="8148955" cy="4429760"/>
          </a:xfrm>
          <a:prstGeom prst="rect">
            <a:avLst/>
          </a:prstGeom>
        </p:spPr>
        <p:txBody>
          <a:bodyPr vert="horz" wrap="square" lIns="0" tIns="12065" rIns="0" bIns="0" rtlCol="0">
            <a:spAutoFit/>
          </a:bodyPr>
          <a:lstStyle/>
          <a:p>
            <a:pPr marL="88900" marR="5080" algn="just">
              <a:lnSpc>
                <a:spcPct val="100000"/>
              </a:lnSpc>
              <a:spcBef>
                <a:spcPts val="95"/>
              </a:spcBef>
            </a:pPr>
            <a:r>
              <a:rPr sz="2800" b="1" i="1" spc="-5" dirty="0">
                <a:latin typeface="Times New Roman"/>
                <a:cs typeface="Times New Roman"/>
              </a:rPr>
              <a:t>Analog-to-analog conversion is the representation </a:t>
            </a:r>
            <a:r>
              <a:rPr sz="2800" b="1" i="1" dirty="0">
                <a:latin typeface="Times New Roman"/>
                <a:cs typeface="Times New Roman"/>
              </a:rPr>
              <a:t>of  </a:t>
            </a:r>
            <a:r>
              <a:rPr sz="2800" b="1" i="1" spc="-5" dirty="0">
                <a:latin typeface="Times New Roman"/>
                <a:cs typeface="Times New Roman"/>
              </a:rPr>
              <a:t>analog information </a:t>
            </a:r>
            <a:r>
              <a:rPr sz="2800" b="1" i="1" dirty="0">
                <a:latin typeface="Times New Roman"/>
                <a:cs typeface="Times New Roman"/>
              </a:rPr>
              <a:t>by an analog signal. </a:t>
            </a:r>
            <a:r>
              <a:rPr sz="2800" b="1" i="1" spc="-5" dirty="0">
                <a:latin typeface="Times New Roman"/>
                <a:cs typeface="Times New Roman"/>
              </a:rPr>
              <a:t>One may ask  why </a:t>
            </a:r>
            <a:r>
              <a:rPr sz="2800" b="1" i="1" spc="-10" dirty="0">
                <a:latin typeface="Times New Roman"/>
                <a:cs typeface="Times New Roman"/>
              </a:rPr>
              <a:t>we </a:t>
            </a:r>
            <a:r>
              <a:rPr sz="2800" b="1" i="1" spc="-5" dirty="0">
                <a:latin typeface="Times New Roman"/>
                <a:cs typeface="Times New Roman"/>
              </a:rPr>
              <a:t>need to </a:t>
            </a:r>
            <a:r>
              <a:rPr sz="2800" b="1" i="1" dirty="0">
                <a:latin typeface="Times New Roman"/>
                <a:cs typeface="Times New Roman"/>
              </a:rPr>
              <a:t>modulate </a:t>
            </a:r>
            <a:r>
              <a:rPr sz="2800" b="1" i="1" spc="-5" dirty="0">
                <a:latin typeface="Times New Roman"/>
                <a:cs typeface="Times New Roman"/>
              </a:rPr>
              <a:t>an </a:t>
            </a:r>
            <a:r>
              <a:rPr sz="2800" b="1" i="1" dirty="0">
                <a:latin typeface="Times New Roman"/>
                <a:cs typeface="Times New Roman"/>
              </a:rPr>
              <a:t>analog </a:t>
            </a:r>
            <a:r>
              <a:rPr sz="2800" b="1" i="1" spc="-5" dirty="0">
                <a:latin typeface="Times New Roman"/>
                <a:cs typeface="Times New Roman"/>
              </a:rPr>
              <a:t>signal; it </a:t>
            </a:r>
            <a:r>
              <a:rPr sz="2800" b="1" i="1" spc="-15" dirty="0">
                <a:latin typeface="Times New Roman"/>
                <a:cs typeface="Times New Roman"/>
              </a:rPr>
              <a:t>is   </a:t>
            </a:r>
            <a:r>
              <a:rPr sz="2800" b="1" i="1" spc="-5" dirty="0">
                <a:latin typeface="Times New Roman"/>
                <a:cs typeface="Times New Roman"/>
              </a:rPr>
              <a:t>already </a:t>
            </a:r>
            <a:r>
              <a:rPr sz="2800" b="1" i="1" dirty="0">
                <a:latin typeface="Times New Roman"/>
                <a:cs typeface="Times New Roman"/>
              </a:rPr>
              <a:t>analog. </a:t>
            </a:r>
            <a:r>
              <a:rPr sz="2800" b="1" i="1" spc="-5" dirty="0">
                <a:latin typeface="Times New Roman"/>
                <a:cs typeface="Times New Roman"/>
              </a:rPr>
              <a:t>Modulation is needed if </a:t>
            </a:r>
            <a:r>
              <a:rPr sz="2800" b="1" i="1" dirty="0">
                <a:latin typeface="Times New Roman"/>
                <a:cs typeface="Times New Roman"/>
              </a:rPr>
              <a:t>the </a:t>
            </a:r>
            <a:r>
              <a:rPr sz="2800" b="1" i="1" spc="-5" dirty="0">
                <a:latin typeface="Times New Roman"/>
                <a:cs typeface="Times New Roman"/>
              </a:rPr>
              <a:t>medium is  bandpass in nature </a:t>
            </a:r>
            <a:r>
              <a:rPr sz="2800" b="1" i="1" dirty="0">
                <a:latin typeface="Times New Roman"/>
                <a:cs typeface="Times New Roman"/>
              </a:rPr>
              <a:t>or </a:t>
            </a:r>
            <a:r>
              <a:rPr sz="2800" b="1" i="1" spc="-5" dirty="0">
                <a:latin typeface="Times New Roman"/>
                <a:cs typeface="Times New Roman"/>
              </a:rPr>
              <a:t>if only a bandpass channel </a:t>
            </a:r>
            <a:r>
              <a:rPr sz="2800" b="1" i="1" spc="-15" dirty="0">
                <a:latin typeface="Times New Roman"/>
                <a:cs typeface="Times New Roman"/>
              </a:rPr>
              <a:t>is  </a:t>
            </a:r>
            <a:r>
              <a:rPr sz="2800" b="1" i="1" dirty="0">
                <a:latin typeface="Times New Roman"/>
                <a:cs typeface="Times New Roman"/>
              </a:rPr>
              <a:t>available </a:t>
            </a:r>
            <a:r>
              <a:rPr sz="2800" b="1" i="1" spc="-5" dirty="0">
                <a:latin typeface="Times New Roman"/>
                <a:cs typeface="Times New Roman"/>
              </a:rPr>
              <a:t>to</a:t>
            </a:r>
            <a:r>
              <a:rPr sz="2800" b="1" i="1" spc="-40" dirty="0">
                <a:latin typeface="Times New Roman"/>
                <a:cs typeface="Times New Roman"/>
              </a:rPr>
              <a:t> </a:t>
            </a:r>
            <a:r>
              <a:rPr sz="2800" b="1" i="1" spc="-5" dirty="0">
                <a:latin typeface="Times New Roman"/>
                <a:cs typeface="Times New Roman"/>
              </a:rPr>
              <a:t>us.</a:t>
            </a:r>
            <a:endParaRPr sz="2800" dirty="0">
              <a:latin typeface="Times New Roman"/>
              <a:cs typeface="Times New Roman"/>
            </a:endParaRPr>
          </a:p>
          <a:p>
            <a:pPr marL="42545">
              <a:lnSpc>
                <a:spcPct val="100000"/>
              </a:lnSpc>
              <a:spcBef>
                <a:spcPts val="2035"/>
              </a:spcBef>
            </a:pPr>
            <a:r>
              <a:rPr sz="2800" b="1" i="1" u="heavy" spc="-45" dirty="0">
                <a:solidFill>
                  <a:srgbClr val="FF0000"/>
                </a:solidFill>
                <a:uFill>
                  <a:solidFill>
                    <a:srgbClr val="FF0000"/>
                  </a:solidFill>
                </a:uFill>
                <a:latin typeface="Times New Roman"/>
                <a:cs typeface="Times New Roman"/>
              </a:rPr>
              <a:t>Topics </a:t>
            </a:r>
            <a:r>
              <a:rPr sz="2800" b="1" i="1" u="heavy" spc="-5" dirty="0">
                <a:solidFill>
                  <a:srgbClr val="FF0000"/>
                </a:solidFill>
                <a:uFill>
                  <a:solidFill>
                    <a:srgbClr val="FF0000"/>
                  </a:solidFill>
                </a:uFill>
                <a:latin typeface="Times New Roman"/>
                <a:cs typeface="Times New Roman"/>
              </a:rPr>
              <a:t>discussed in </a:t>
            </a:r>
            <a:r>
              <a:rPr sz="2800" b="1" i="1" u="heavy" dirty="0">
                <a:solidFill>
                  <a:srgbClr val="FF0000"/>
                </a:solidFill>
                <a:uFill>
                  <a:solidFill>
                    <a:srgbClr val="FF0000"/>
                  </a:solidFill>
                </a:uFill>
                <a:latin typeface="Times New Roman"/>
                <a:cs typeface="Times New Roman"/>
              </a:rPr>
              <a:t>this</a:t>
            </a:r>
            <a:r>
              <a:rPr sz="2800" b="1" i="1" u="heavy" spc="-10" dirty="0">
                <a:solidFill>
                  <a:srgbClr val="FF0000"/>
                </a:solidFill>
                <a:uFill>
                  <a:solidFill>
                    <a:srgbClr val="FF0000"/>
                  </a:solidFill>
                </a:uFill>
                <a:latin typeface="Times New Roman"/>
                <a:cs typeface="Times New Roman"/>
              </a:rPr>
              <a:t> </a:t>
            </a:r>
            <a:r>
              <a:rPr sz="2800" b="1" i="1" u="heavy" spc="-5" dirty="0">
                <a:solidFill>
                  <a:srgbClr val="FF0000"/>
                </a:solidFill>
                <a:uFill>
                  <a:solidFill>
                    <a:srgbClr val="FF0000"/>
                  </a:solidFill>
                </a:uFill>
                <a:latin typeface="Times New Roman"/>
                <a:cs typeface="Times New Roman"/>
              </a:rPr>
              <a:t>section:</a:t>
            </a:r>
            <a:endParaRPr sz="2800" dirty="0">
              <a:latin typeface="Times New Roman"/>
              <a:cs typeface="Times New Roman"/>
            </a:endParaRPr>
          </a:p>
          <a:p>
            <a:pPr marL="469900" indent="-457200">
              <a:lnSpc>
                <a:spcPct val="100000"/>
              </a:lnSpc>
              <a:spcBef>
                <a:spcPts val="405"/>
              </a:spcBef>
              <a:buClr>
                <a:srgbClr val="000000"/>
              </a:buClr>
              <a:buSzPct val="116666"/>
              <a:buFont typeface="Wingdings"/>
              <a:buChar char=""/>
              <a:tabLst>
                <a:tab pos="469265" algn="l"/>
                <a:tab pos="469900" algn="l"/>
              </a:tabLst>
            </a:pPr>
            <a:r>
              <a:rPr sz="2400" b="1" spc="-5" dirty="0">
                <a:solidFill>
                  <a:srgbClr val="0033CC"/>
                </a:solidFill>
                <a:latin typeface="Times New Roman"/>
                <a:cs typeface="Times New Roman"/>
              </a:rPr>
              <a:t>Amplitude</a:t>
            </a:r>
            <a:r>
              <a:rPr sz="2400" b="1" spc="-80" dirty="0">
                <a:solidFill>
                  <a:srgbClr val="0033CC"/>
                </a:solidFill>
                <a:latin typeface="Times New Roman"/>
                <a:cs typeface="Times New Roman"/>
              </a:rPr>
              <a:t> </a:t>
            </a:r>
            <a:r>
              <a:rPr sz="2400" b="1" dirty="0">
                <a:solidFill>
                  <a:srgbClr val="0033CC"/>
                </a:solidFill>
                <a:latin typeface="Times New Roman"/>
                <a:cs typeface="Times New Roman"/>
              </a:rPr>
              <a:t>Modulation</a:t>
            </a:r>
            <a:endParaRPr sz="2400" dirty="0">
              <a:latin typeface="Times New Roman"/>
              <a:cs typeface="Times New Roman"/>
            </a:endParaRPr>
          </a:p>
          <a:p>
            <a:pPr marL="469900" indent="-457200">
              <a:lnSpc>
                <a:spcPct val="100000"/>
              </a:lnSpc>
              <a:buClr>
                <a:srgbClr val="000000"/>
              </a:buClr>
              <a:buSzPct val="116666"/>
              <a:buFont typeface="Wingdings"/>
              <a:buChar char=""/>
              <a:tabLst>
                <a:tab pos="469265" algn="l"/>
                <a:tab pos="469900" algn="l"/>
              </a:tabLst>
            </a:pPr>
            <a:r>
              <a:rPr sz="2400" b="1" spc="-10" dirty="0">
                <a:solidFill>
                  <a:srgbClr val="0033CC"/>
                </a:solidFill>
                <a:latin typeface="Times New Roman"/>
                <a:cs typeface="Times New Roman"/>
              </a:rPr>
              <a:t>Frequency</a:t>
            </a:r>
            <a:r>
              <a:rPr sz="2400" b="1" spc="-75" dirty="0">
                <a:solidFill>
                  <a:srgbClr val="0033CC"/>
                </a:solidFill>
                <a:latin typeface="Times New Roman"/>
                <a:cs typeface="Times New Roman"/>
              </a:rPr>
              <a:t> </a:t>
            </a:r>
            <a:r>
              <a:rPr sz="2400" b="1" dirty="0">
                <a:solidFill>
                  <a:srgbClr val="0033CC"/>
                </a:solidFill>
                <a:latin typeface="Times New Roman"/>
                <a:cs typeface="Times New Roman"/>
              </a:rPr>
              <a:t>Modulation</a:t>
            </a:r>
            <a:endParaRPr sz="2400" dirty="0">
              <a:latin typeface="Times New Roman"/>
              <a:cs typeface="Times New Roman"/>
            </a:endParaRPr>
          </a:p>
          <a:p>
            <a:pPr marL="469900" indent="-457200">
              <a:lnSpc>
                <a:spcPct val="100000"/>
              </a:lnSpc>
              <a:buClr>
                <a:srgbClr val="000000"/>
              </a:buClr>
              <a:buSzPct val="116666"/>
              <a:buFont typeface="Wingdings"/>
              <a:buChar char=""/>
              <a:tabLst>
                <a:tab pos="469265" algn="l"/>
                <a:tab pos="469900" algn="l"/>
              </a:tabLst>
            </a:pPr>
            <a:r>
              <a:rPr sz="2400" b="1" spc="-5" dirty="0">
                <a:solidFill>
                  <a:srgbClr val="0033CC"/>
                </a:solidFill>
                <a:latin typeface="Times New Roman"/>
                <a:cs typeface="Times New Roman"/>
              </a:rPr>
              <a:t>Phase</a:t>
            </a:r>
            <a:r>
              <a:rPr sz="2400" b="1" spc="-20" dirty="0">
                <a:solidFill>
                  <a:srgbClr val="0033CC"/>
                </a:solidFill>
                <a:latin typeface="Times New Roman"/>
                <a:cs typeface="Times New Roman"/>
              </a:rPr>
              <a:t> </a:t>
            </a:r>
            <a:r>
              <a:rPr sz="2400" b="1" dirty="0">
                <a:solidFill>
                  <a:srgbClr val="0033CC"/>
                </a:solidFill>
                <a:latin typeface="Times New Roman"/>
                <a:cs typeface="Times New Roman"/>
              </a:rPr>
              <a:t>Modulation</a:t>
            </a:r>
            <a:endParaRPr sz="2400" dirty="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784605"/>
            <a:ext cx="5648325" cy="391160"/>
          </a:xfrm>
          <a:prstGeom prst="rect">
            <a:avLst/>
          </a:prstGeom>
        </p:spPr>
        <p:txBody>
          <a:bodyPr vert="horz" wrap="square" lIns="0" tIns="12700" rIns="0" bIns="0" rtlCol="0">
            <a:spAutoFit/>
          </a:bodyPr>
          <a:lstStyle/>
          <a:p>
            <a:pPr marL="12700">
              <a:lnSpc>
                <a:spcPct val="100000"/>
              </a:lnSpc>
              <a:spcBef>
                <a:spcPts val="100"/>
              </a:spcBef>
              <a:tabLst>
                <a:tab pos="1629410" algn="l"/>
              </a:tabLst>
            </a:pPr>
            <a:r>
              <a:rPr sz="2400" spc="-10" dirty="0">
                <a:solidFill>
                  <a:srgbClr val="3333CC"/>
                </a:solidFill>
              </a:rPr>
              <a:t>Figure</a:t>
            </a:r>
            <a:r>
              <a:rPr sz="2400" spc="-20" dirty="0">
                <a:solidFill>
                  <a:srgbClr val="3333CC"/>
                </a:solidFill>
              </a:rPr>
              <a:t> </a:t>
            </a:r>
            <a:r>
              <a:rPr sz="2400" spc="-5" dirty="0">
                <a:solidFill>
                  <a:srgbClr val="3333CC"/>
                </a:solidFill>
              </a:rPr>
              <a:t>5.15	</a:t>
            </a:r>
            <a:r>
              <a:rPr sz="2000" i="1" spc="-15" dirty="0">
                <a:solidFill>
                  <a:srgbClr val="000000"/>
                </a:solidFill>
                <a:latin typeface="Times New Roman"/>
                <a:cs typeface="Times New Roman"/>
              </a:rPr>
              <a:t>Types </a:t>
            </a:r>
            <a:r>
              <a:rPr sz="2000" i="1" dirty="0">
                <a:solidFill>
                  <a:srgbClr val="000000"/>
                </a:solidFill>
                <a:latin typeface="Times New Roman"/>
                <a:cs typeface="Times New Roman"/>
              </a:rPr>
              <a:t>of analog-to-analog</a:t>
            </a:r>
            <a:r>
              <a:rPr sz="2000" i="1" spc="-114" dirty="0">
                <a:solidFill>
                  <a:srgbClr val="000000"/>
                </a:solidFill>
                <a:latin typeface="Times New Roman"/>
                <a:cs typeface="Times New Roman"/>
              </a:rPr>
              <a:t> </a:t>
            </a:r>
            <a:r>
              <a:rPr sz="2000" i="1" dirty="0">
                <a:solidFill>
                  <a:srgbClr val="000000"/>
                </a:solidFill>
                <a:latin typeface="Times New Roman"/>
                <a:cs typeface="Times New Roman"/>
              </a:rPr>
              <a:t>modulation</a:t>
            </a:r>
            <a:endParaRPr sz="2000" dirty="0">
              <a:latin typeface="Times New Roman"/>
              <a:cs typeface="Times New Roman"/>
            </a:endParaRPr>
          </a:p>
        </p:txBody>
      </p:sp>
      <p:sp>
        <p:nvSpPr>
          <p:cNvPr id="3" name="object 3"/>
          <p:cNvSpPr/>
          <p:nvPr/>
        </p:nvSpPr>
        <p:spPr>
          <a:xfrm>
            <a:off x="152400" y="62484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295275" y="2486025"/>
            <a:ext cx="8391525" cy="215587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371600"/>
            <a:chOff x="0" y="0"/>
            <a:chExt cx="9144000" cy="1371600"/>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9144000" y="1371600"/>
                  </a:lnTo>
                  <a:lnTo>
                    <a:pt x="9144000" y="0"/>
                  </a:lnTo>
                  <a:close/>
                </a:path>
              </a:pathLst>
            </a:custGeom>
            <a:solidFill>
              <a:srgbClr val="33CCFF"/>
            </a:solidFill>
          </p:spPr>
          <p:txBody>
            <a:bodyPr wrap="square" lIns="0" tIns="0" rIns="0" bIns="0" rtlCol="0"/>
            <a:lstStyle/>
            <a:p>
              <a:r>
                <a:rPr lang="en-IN" sz="5400" i="1" dirty="0">
                  <a:solidFill>
                    <a:srgbClr val="000000"/>
                  </a:solidFill>
                  <a:latin typeface="Times New Roman"/>
                  <a:cs typeface="Times New Roman"/>
                </a:rPr>
                <a:t> Analog-to-Analog</a:t>
              </a:r>
              <a:r>
                <a:rPr lang="en-IN" sz="5400" i="1" spc="-114" dirty="0">
                  <a:solidFill>
                    <a:srgbClr val="000000"/>
                  </a:solidFill>
                  <a:latin typeface="Times New Roman"/>
                  <a:cs typeface="Times New Roman"/>
                </a:rPr>
                <a:t> M</a:t>
              </a:r>
              <a:r>
                <a:rPr lang="en-IN" sz="5400" i="1" dirty="0">
                  <a:solidFill>
                    <a:srgbClr val="000000"/>
                  </a:solidFill>
                  <a:latin typeface="Times New Roman"/>
                  <a:cs typeface="Times New Roman"/>
                </a:rPr>
                <a:t>odulation</a:t>
              </a:r>
              <a:endParaRPr sz="5400" dirty="0"/>
            </a:p>
          </p:txBody>
        </p:sp>
        <p:sp>
          <p:nvSpPr>
            <p:cNvPr id="4" name="object 4"/>
            <p:cNvSpPr/>
            <p:nvPr/>
          </p:nvSpPr>
          <p:spPr>
            <a:xfrm>
              <a:off x="0" y="0"/>
              <a:ext cx="9144000" cy="1371600"/>
            </a:xfrm>
            <a:custGeom>
              <a:avLst/>
              <a:gdLst/>
              <a:ahLst/>
              <a:cxnLst/>
              <a:rect l="l" t="t" r="r" b="b"/>
              <a:pathLst>
                <a:path w="9144000" h="1371600">
                  <a:moveTo>
                    <a:pt x="0" y="1371600"/>
                  </a:moveTo>
                  <a:lnTo>
                    <a:pt x="9144000" y="1371600"/>
                  </a:lnTo>
                  <a:lnTo>
                    <a:pt x="9144000" y="0"/>
                  </a:lnTo>
                  <a:lnTo>
                    <a:pt x="0" y="0"/>
                  </a:lnTo>
                  <a:lnTo>
                    <a:pt x="0" y="1371600"/>
                  </a:lnTo>
                  <a:close/>
                </a:path>
              </a:pathLst>
            </a:custGeom>
            <a:ln w="12700">
              <a:solidFill>
                <a:srgbClr val="000000"/>
              </a:solidFill>
            </a:ln>
          </p:spPr>
          <p:txBody>
            <a:bodyPr wrap="square" lIns="0" tIns="0" rIns="0" bIns="0" rtlCol="0"/>
            <a:lstStyle/>
            <a:p>
              <a:endParaRPr/>
            </a:p>
          </p:txBody>
        </p:sp>
      </p:grpSp>
      <p:sp>
        <p:nvSpPr>
          <p:cNvPr id="68" name="object 68"/>
          <p:cNvSpPr txBox="1"/>
          <p:nvPr/>
        </p:nvSpPr>
        <p:spPr>
          <a:xfrm>
            <a:off x="231140" y="1406779"/>
            <a:ext cx="8608060" cy="4444165"/>
          </a:xfrm>
          <a:prstGeom prst="rect">
            <a:avLst/>
          </a:prstGeom>
        </p:spPr>
        <p:txBody>
          <a:bodyPr vert="horz" wrap="square" lIns="0" tIns="12065" rIns="0" bIns="0" rtlCol="0">
            <a:spAutoFit/>
          </a:bodyPr>
          <a:lstStyle/>
          <a:p>
            <a:pPr algn="just" fontAlgn="base"/>
            <a:r>
              <a:rPr lang="en-US" sz="2400" b="0" i="0" dirty="0">
                <a:effectLst/>
                <a:latin typeface="urw-din"/>
              </a:rPr>
              <a:t>The various forms of modulation are designed to alter the characteristic of carrier waves. </a:t>
            </a:r>
          </a:p>
          <a:p>
            <a:pPr algn="just" fontAlgn="base"/>
            <a:endParaRPr lang="en-US" sz="2400" dirty="0">
              <a:latin typeface="urw-din"/>
            </a:endParaRPr>
          </a:p>
          <a:p>
            <a:pPr algn="just" fontAlgn="base"/>
            <a:r>
              <a:rPr lang="en-US" sz="2400" b="0" i="0" dirty="0">
                <a:effectLst/>
                <a:latin typeface="urw-din"/>
              </a:rPr>
              <a:t>The most commonly altered characteristics of modulation include </a:t>
            </a:r>
            <a:r>
              <a:rPr lang="en-US" sz="2400" b="1" i="0" dirty="0">
                <a:effectLst/>
                <a:latin typeface="urw-din"/>
              </a:rPr>
              <a:t>amplitude, frequency, and phase.</a:t>
            </a:r>
          </a:p>
          <a:p>
            <a:pPr algn="just" fontAlgn="base"/>
            <a:endParaRPr lang="en-US" sz="2400" b="0" i="0" dirty="0">
              <a:effectLst/>
              <a:latin typeface="urw-din"/>
            </a:endParaRPr>
          </a:p>
          <a:p>
            <a:pPr algn="just" fontAlgn="base"/>
            <a:r>
              <a:rPr lang="en-US" sz="2400" b="1" i="0" dirty="0">
                <a:effectLst/>
                <a:latin typeface="urw-din"/>
              </a:rPr>
              <a:t>Carrier signal: </a:t>
            </a:r>
            <a:r>
              <a:rPr lang="en-US" sz="2400" b="0" i="0" dirty="0">
                <a:effectLst/>
                <a:latin typeface="urw-din"/>
              </a:rPr>
              <a:t>The signals which contain no information but have a certain phase, frequency, and amplitude are called carrier signals.</a:t>
            </a:r>
          </a:p>
          <a:p>
            <a:pPr algn="just" fontAlgn="base"/>
            <a:endParaRPr lang="en-US" sz="2400" b="0" i="0" dirty="0">
              <a:effectLst/>
              <a:latin typeface="urw-din"/>
            </a:endParaRPr>
          </a:p>
          <a:p>
            <a:pPr algn="just" fontAlgn="base"/>
            <a:r>
              <a:rPr lang="en-US" sz="2400" b="1" i="0" dirty="0">
                <a:effectLst/>
                <a:latin typeface="urw-din"/>
              </a:rPr>
              <a:t>Modulated signals: </a:t>
            </a:r>
            <a:r>
              <a:rPr lang="en-US" sz="2400" b="0" i="0" dirty="0">
                <a:effectLst/>
                <a:latin typeface="urw-din"/>
              </a:rPr>
              <a:t>The signals which are the combination of the carrier signals and modulation signals are modulated signals. The modulated signal is obtained after the modulation of the signals.</a:t>
            </a:r>
          </a:p>
        </p:txBody>
      </p:sp>
    </p:spTree>
    <p:extLst>
      <p:ext uri="{BB962C8B-B14F-4D97-AF65-F5344CB8AC3E}">
        <p14:creationId xmlns:p14="http://schemas.microsoft.com/office/powerpoint/2010/main" val="2549366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371600"/>
            <a:chOff x="0" y="0"/>
            <a:chExt cx="9144000" cy="1371600"/>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9144000" y="1371600"/>
                  </a:lnTo>
                  <a:lnTo>
                    <a:pt x="9144000" y="0"/>
                  </a:lnTo>
                  <a:close/>
                </a:path>
              </a:pathLst>
            </a:custGeom>
            <a:solidFill>
              <a:srgbClr val="33CCFF"/>
            </a:solidFill>
          </p:spPr>
          <p:txBody>
            <a:bodyPr wrap="square" lIns="0" tIns="0" rIns="0" bIns="0" rtlCol="0"/>
            <a:lstStyle/>
            <a:p>
              <a:r>
                <a:rPr lang="en-IN" sz="6600" b="0" dirty="0">
                  <a:latin typeface="Tahoma"/>
                  <a:cs typeface="Tahoma"/>
                </a:rPr>
                <a:t> Amplitude</a:t>
              </a:r>
              <a:r>
                <a:rPr lang="en-IN" sz="6600" b="0" spc="-90" dirty="0">
                  <a:latin typeface="Tahoma"/>
                  <a:cs typeface="Tahoma"/>
                </a:rPr>
                <a:t> </a:t>
              </a:r>
              <a:r>
                <a:rPr lang="en-IN" sz="6600" b="0" dirty="0">
                  <a:latin typeface="Tahoma"/>
                  <a:cs typeface="Tahoma"/>
                </a:rPr>
                <a:t>Modulation</a:t>
              </a:r>
              <a:endParaRPr sz="6600" dirty="0"/>
            </a:p>
          </p:txBody>
        </p:sp>
        <p:sp>
          <p:nvSpPr>
            <p:cNvPr id="4" name="object 4"/>
            <p:cNvSpPr/>
            <p:nvPr/>
          </p:nvSpPr>
          <p:spPr>
            <a:xfrm>
              <a:off x="0" y="0"/>
              <a:ext cx="9144000" cy="1371600"/>
            </a:xfrm>
            <a:custGeom>
              <a:avLst/>
              <a:gdLst/>
              <a:ahLst/>
              <a:cxnLst/>
              <a:rect l="l" t="t" r="r" b="b"/>
              <a:pathLst>
                <a:path w="9144000" h="1371600">
                  <a:moveTo>
                    <a:pt x="0" y="1371600"/>
                  </a:moveTo>
                  <a:lnTo>
                    <a:pt x="9144000" y="1371600"/>
                  </a:lnTo>
                  <a:lnTo>
                    <a:pt x="9144000" y="0"/>
                  </a:lnTo>
                  <a:lnTo>
                    <a:pt x="0" y="0"/>
                  </a:lnTo>
                  <a:lnTo>
                    <a:pt x="0" y="1371600"/>
                  </a:lnTo>
                  <a:close/>
                </a:path>
              </a:pathLst>
            </a:custGeom>
            <a:ln w="12700">
              <a:solidFill>
                <a:srgbClr val="000000"/>
              </a:solidFill>
            </a:ln>
          </p:spPr>
          <p:txBody>
            <a:bodyPr wrap="square" lIns="0" tIns="0" rIns="0" bIns="0" rtlCol="0"/>
            <a:lstStyle/>
            <a:p>
              <a:endParaRPr/>
            </a:p>
          </p:txBody>
        </p:sp>
      </p:grpSp>
      <p:sp>
        <p:nvSpPr>
          <p:cNvPr id="68" name="object 68"/>
          <p:cNvSpPr txBox="1"/>
          <p:nvPr/>
        </p:nvSpPr>
        <p:spPr>
          <a:xfrm>
            <a:off x="231140" y="1406779"/>
            <a:ext cx="8608060" cy="4215385"/>
          </a:xfrm>
          <a:prstGeom prst="rect">
            <a:avLst/>
          </a:prstGeom>
        </p:spPr>
        <p:txBody>
          <a:bodyPr vert="horz" wrap="square" lIns="0" tIns="12065" rIns="0" bIns="0" rtlCol="0">
            <a:spAutoFit/>
          </a:bodyPr>
          <a:lstStyle/>
          <a:p>
            <a:pPr algn="just" fontAlgn="base"/>
            <a:r>
              <a:rPr lang="en-US" sz="2400" b="0" i="0" dirty="0">
                <a:effectLst/>
                <a:latin typeface="urw-din"/>
              </a:rPr>
              <a:t>It is a type of modulation in which only the amplitude of the carrier signal is varied to represent the data being added to the signals whereas the phase and the frequency of the signal are kept unchanged.</a:t>
            </a:r>
          </a:p>
          <a:p>
            <a:pPr algn="just" fontAlgn="base"/>
            <a:endParaRPr lang="en-US" sz="2400" b="0" i="0" dirty="0">
              <a:effectLst/>
              <a:latin typeface="urw-din"/>
            </a:endParaRPr>
          </a:p>
          <a:p>
            <a:pPr marL="37465" marR="31750" algn="just">
              <a:lnSpc>
                <a:spcPts val="3020"/>
              </a:lnSpc>
              <a:spcBef>
                <a:spcPts val="480"/>
              </a:spcBef>
              <a:buClr>
                <a:srgbClr val="3333CC"/>
              </a:buClr>
              <a:buSzPct val="58928"/>
              <a:tabLst>
                <a:tab pos="381635" algn="l"/>
              </a:tabLst>
            </a:pPr>
            <a:r>
              <a:rPr lang="en-US" sz="2400" spc="-5" dirty="0">
                <a:latin typeface="Times New Roman"/>
                <a:cs typeface="Times New Roman"/>
              </a:rPr>
              <a:t>The required bandwidth is 2B, </a:t>
            </a:r>
            <a:r>
              <a:rPr lang="en-US" sz="2400" dirty="0">
                <a:latin typeface="Times New Roman"/>
                <a:cs typeface="Times New Roman"/>
              </a:rPr>
              <a:t>where </a:t>
            </a:r>
            <a:r>
              <a:rPr lang="en-US" sz="2400" spc="-5" dirty="0">
                <a:latin typeface="Times New Roman"/>
                <a:cs typeface="Times New Roman"/>
              </a:rPr>
              <a:t>B is the  bandwidth </a:t>
            </a:r>
            <a:r>
              <a:rPr lang="en-US" sz="2400" dirty="0">
                <a:latin typeface="Times New Roman"/>
                <a:cs typeface="Times New Roman"/>
              </a:rPr>
              <a:t>of the </a:t>
            </a:r>
            <a:r>
              <a:rPr lang="en-US" sz="2400" spc="-5" dirty="0">
                <a:latin typeface="Times New Roman"/>
                <a:cs typeface="Times New Roman"/>
              </a:rPr>
              <a:t>modulating</a:t>
            </a:r>
            <a:r>
              <a:rPr lang="en-US" sz="2400" spc="-35" dirty="0">
                <a:latin typeface="Times New Roman"/>
                <a:cs typeface="Times New Roman"/>
              </a:rPr>
              <a:t> </a:t>
            </a:r>
            <a:r>
              <a:rPr lang="en-US" sz="2400" dirty="0">
                <a:latin typeface="Times New Roman"/>
                <a:cs typeface="Times New Roman"/>
              </a:rPr>
              <a:t>signal.</a:t>
            </a:r>
          </a:p>
          <a:p>
            <a:pPr marL="37465" marR="31750" algn="just">
              <a:lnSpc>
                <a:spcPts val="3020"/>
              </a:lnSpc>
              <a:spcBef>
                <a:spcPts val="480"/>
              </a:spcBef>
              <a:buClr>
                <a:srgbClr val="3333CC"/>
              </a:buClr>
              <a:buSzPct val="58928"/>
              <a:tabLst>
                <a:tab pos="381635" algn="l"/>
              </a:tabLst>
            </a:pPr>
            <a:endParaRPr lang="en-US" sz="2400" dirty="0">
              <a:latin typeface="Times New Roman"/>
              <a:cs typeface="Times New Roman"/>
            </a:endParaRPr>
          </a:p>
          <a:p>
            <a:pPr marL="37465" marR="32384" algn="just">
              <a:lnSpc>
                <a:spcPct val="90000"/>
              </a:lnSpc>
              <a:spcBef>
                <a:spcPts val="630"/>
              </a:spcBef>
              <a:buClr>
                <a:srgbClr val="3333CC"/>
              </a:buClr>
              <a:buSzPct val="58928"/>
              <a:tabLst>
                <a:tab pos="381635" algn="l"/>
              </a:tabLst>
            </a:pPr>
            <a:r>
              <a:rPr lang="en-US" sz="2400" dirty="0">
                <a:latin typeface="Times New Roman"/>
                <a:cs typeface="Times New Roman"/>
              </a:rPr>
              <a:t>Since on </a:t>
            </a:r>
            <a:r>
              <a:rPr lang="en-US" sz="2400" spc="-5" dirty="0">
                <a:latin typeface="Times New Roman"/>
                <a:cs typeface="Times New Roman"/>
              </a:rPr>
              <a:t>both sides </a:t>
            </a:r>
            <a:r>
              <a:rPr lang="en-US" sz="2400" dirty="0">
                <a:latin typeface="Times New Roman"/>
                <a:cs typeface="Times New Roman"/>
              </a:rPr>
              <a:t>of the </a:t>
            </a:r>
            <a:r>
              <a:rPr lang="en-US" sz="2400" spc="-5" dirty="0">
                <a:latin typeface="Times New Roman"/>
                <a:cs typeface="Times New Roman"/>
              </a:rPr>
              <a:t>carrier </a:t>
            </a:r>
            <a:r>
              <a:rPr lang="en-US" sz="2400" dirty="0">
                <a:latin typeface="Times New Roman"/>
                <a:cs typeface="Times New Roman"/>
              </a:rPr>
              <a:t>freq. f</a:t>
            </a:r>
            <a:r>
              <a:rPr lang="en-US" sz="2400" baseline="-21021" dirty="0">
                <a:latin typeface="Times New Roman"/>
                <a:cs typeface="Times New Roman"/>
              </a:rPr>
              <a:t>c</a:t>
            </a:r>
            <a:r>
              <a:rPr lang="en-US" sz="2400" dirty="0">
                <a:latin typeface="Times New Roman"/>
                <a:cs typeface="Times New Roman"/>
              </a:rPr>
              <a:t>, the  </a:t>
            </a:r>
            <a:r>
              <a:rPr lang="en-US" sz="2400" spc="-5" dirty="0">
                <a:latin typeface="Times New Roman"/>
                <a:cs typeface="Times New Roman"/>
              </a:rPr>
              <a:t>spectrum is identical, </a:t>
            </a:r>
            <a:r>
              <a:rPr lang="en-US" sz="2400" spc="-10" dirty="0">
                <a:latin typeface="Times New Roman"/>
                <a:cs typeface="Times New Roman"/>
              </a:rPr>
              <a:t>we can </a:t>
            </a:r>
            <a:r>
              <a:rPr lang="en-US" sz="2400" spc="-5" dirty="0">
                <a:latin typeface="Times New Roman"/>
                <a:cs typeface="Times New Roman"/>
              </a:rPr>
              <a:t>discard </a:t>
            </a:r>
            <a:r>
              <a:rPr lang="en-US" sz="2400" dirty="0">
                <a:latin typeface="Times New Roman"/>
                <a:cs typeface="Times New Roman"/>
              </a:rPr>
              <a:t>one </a:t>
            </a:r>
            <a:r>
              <a:rPr lang="en-US" sz="2400" spc="-5" dirty="0">
                <a:latin typeface="Times New Roman"/>
                <a:cs typeface="Times New Roman"/>
              </a:rPr>
              <a:t>half, thus  </a:t>
            </a:r>
            <a:r>
              <a:rPr lang="en-US" sz="2400" dirty="0">
                <a:latin typeface="Times New Roman"/>
                <a:cs typeface="Times New Roman"/>
              </a:rPr>
              <a:t>requiring </a:t>
            </a:r>
            <a:r>
              <a:rPr lang="en-US" sz="2400" spc="-5" dirty="0">
                <a:latin typeface="Times New Roman"/>
                <a:cs typeface="Times New Roman"/>
              </a:rPr>
              <a:t>a smaller bandwidth for</a:t>
            </a:r>
            <a:r>
              <a:rPr lang="en-US" sz="2400" spc="-35" dirty="0">
                <a:latin typeface="Times New Roman"/>
                <a:cs typeface="Times New Roman"/>
              </a:rPr>
              <a:t> </a:t>
            </a:r>
            <a:r>
              <a:rPr lang="en-US" sz="2400" dirty="0">
                <a:latin typeface="Times New Roman"/>
                <a:cs typeface="Times New Roman"/>
              </a:rPr>
              <a:t>transmission</a:t>
            </a:r>
            <a:endParaRPr lang="en-US" sz="2400" b="0" i="0" dirty="0">
              <a:effectLst/>
              <a:latin typeface="urw-din"/>
            </a:endParaRPr>
          </a:p>
        </p:txBody>
      </p:sp>
    </p:spTree>
    <p:extLst>
      <p:ext uri="{BB962C8B-B14F-4D97-AF65-F5344CB8AC3E}">
        <p14:creationId xmlns:p14="http://schemas.microsoft.com/office/powerpoint/2010/main" val="2074838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540" y="784605"/>
            <a:ext cx="3992879" cy="391160"/>
          </a:xfrm>
          <a:prstGeom prst="rect">
            <a:avLst/>
          </a:prstGeom>
        </p:spPr>
        <p:txBody>
          <a:bodyPr vert="horz" wrap="square" lIns="0" tIns="12700" rIns="0" bIns="0" rtlCol="0">
            <a:spAutoFit/>
          </a:bodyPr>
          <a:lstStyle/>
          <a:p>
            <a:pPr marL="12700">
              <a:lnSpc>
                <a:spcPct val="100000"/>
              </a:lnSpc>
              <a:spcBef>
                <a:spcPts val="100"/>
              </a:spcBef>
              <a:tabLst>
                <a:tab pos="1629410" algn="l"/>
              </a:tabLst>
            </a:pPr>
            <a:r>
              <a:rPr sz="2400" spc="-10" dirty="0">
                <a:solidFill>
                  <a:srgbClr val="3333CC"/>
                </a:solidFill>
              </a:rPr>
              <a:t>Figure</a:t>
            </a:r>
            <a:r>
              <a:rPr sz="2400" spc="-20" dirty="0">
                <a:solidFill>
                  <a:srgbClr val="3333CC"/>
                </a:solidFill>
              </a:rPr>
              <a:t> </a:t>
            </a:r>
            <a:r>
              <a:rPr sz="2400" spc="-5" dirty="0">
                <a:solidFill>
                  <a:srgbClr val="3333CC"/>
                </a:solidFill>
              </a:rPr>
              <a:t>5.16	</a:t>
            </a:r>
            <a:r>
              <a:rPr sz="2000" i="1" dirty="0">
                <a:solidFill>
                  <a:srgbClr val="000000"/>
                </a:solidFill>
                <a:latin typeface="Times New Roman"/>
                <a:cs typeface="Times New Roman"/>
              </a:rPr>
              <a:t>Amplitude</a:t>
            </a:r>
            <a:r>
              <a:rPr sz="2000" i="1" spc="-95" dirty="0">
                <a:solidFill>
                  <a:srgbClr val="000000"/>
                </a:solidFill>
                <a:latin typeface="Times New Roman"/>
                <a:cs typeface="Times New Roman"/>
              </a:rPr>
              <a:t> </a:t>
            </a:r>
            <a:r>
              <a:rPr sz="2000" i="1" dirty="0">
                <a:solidFill>
                  <a:srgbClr val="000000"/>
                </a:solidFill>
                <a:latin typeface="Times New Roman"/>
                <a:cs typeface="Times New Roman"/>
              </a:rPr>
              <a:t>modulation</a:t>
            </a:r>
            <a:endParaRPr sz="2000">
              <a:latin typeface="Times New Roman"/>
              <a:cs typeface="Times New Roman"/>
            </a:endParaRPr>
          </a:p>
        </p:txBody>
      </p:sp>
      <p:sp>
        <p:nvSpPr>
          <p:cNvPr id="3" name="object 3"/>
          <p:cNvSpPr/>
          <p:nvPr/>
        </p:nvSpPr>
        <p:spPr>
          <a:xfrm>
            <a:off x="152400" y="6248400"/>
            <a:ext cx="8763000" cy="0"/>
          </a:xfrm>
          <a:custGeom>
            <a:avLst/>
            <a:gdLst/>
            <a:ahLst/>
            <a:cxnLst/>
            <a:rect l="l" t="t" r="r" b="b"/>
            <a:pathLst>
              <a:path w="8763000">
                <a:moveTo>
                  <a:pt x="0" y="0"/>
                </a:moveTo>
                <a:lnTo>
                  <a:pt x="8763000" y="0"/>
                </a:lnTo>
              </a:path>
            </a:pathLst>
          </a:custGeom>
          <a:ln w="76200">
            <a:solidFill>
              <a:srgbClr val="FF0000"/>
            </a:solidFill>
          </a:ln>
        </p:spPr>
        <p:txBody>
          <a:bodyPr wrap="square" lIns="0" tIns="0" rIns="0" bIns="0" rtlCol="0"/>
          <a:lstStyle/>
          <a:p>
            <a:endParaRPr/>
          </a:p>
        </p:txBody>
      </p:sp>
      <p:sp>
        <p:nvSpPr>
          <p:cNvPr id="4" name="object 4"/>
          <p:cNvSpPr/>
          <p:nvPr/>
        </p:nvSpPr>
        <p:spPr>
          <a:xfrm>
            <a:off x="169862" y="1763776"/>
            <a:ext cx="8821674" cy="39512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1371600"/>
            <a:chOff x="0" y="0"/>
            <a:chExt cx="9144000" cy="1371600"/>
          </a:xfrm>
        </p:grpSpPr>
        <p:sp>
          <p:nvSpPr>
            <p:cNvPr id="3" name="object 3"/>
            <p:cNvSpPr/>
            <p:nvPr/>
          </p:nvSpPr>
          <p:spPr>
            <a:xfrm>
              <a:off x="0" y="0"/>
              <a:ext cx="9144000" cy="1371600"/>
            </a:xfrm>
            <a:custGeom>
              <a:avLst/>
              <a:gdLst/>
              <a:ahLst/>
              <a:cxnLst/>
              <a:rect l="l" t="t" r="r" b="b"/>
              <a:pathLst>
                <a:path w="9144000" h="1371600">
                  <a:moveTo>
                    <a:pt x="9144000" y="0"/>
                  </a:moveTo>
                  <a:lnTo>
                    <a:pt x="0" y="0"/>
                  </a:lnTo>
                  <a:lnTo>
                    <a:pt x="0" y="1371600"/>
                  </a:lnTo>
                  <a:lnTo>
                    <a:pt x="9144000" y="1371600"/>
                  </a:lnTo>
                  <a:lnTo>
                    <a:pt x="9144000" y="0"/>
                  </a:lnTo>
                  <a:close/>
                </a:path>
              </a:pathLst>
            </a:custGeom>
            <a:solidFill>
              <a:srgbClr val="33CCFF"/>
            </a:solidFill>
          </p:spPr>
          <p:txBody>
            <a:bodyPr wrap="square" lIns="0" tIns="0" rIns="0" bIns="0" rtlCol="0"/>
            <a:lstStyle/>
            <a:p>
              <a:r>
                <a:rPr lang="en-IN" sz="6600" b="0" dirty="0">
                  <a:latin typeface="Tahoma"/>
                  <a:cs typeface="Tahoma"/>
                </a:rPr>
                <a:t> Amplitude</a:t>
              </a:r>
              <a:r>
                <a:rPr lang="en-IN" sz="6600" b="0" spc="-90" dirty="0">
                  <a:latin typeface="Tahoma"/>
                  <a:cs typeface="Tahoma"/>
                </a:rPr>
                <a:t> </a:t>
              </a:r>
              <a:r>
                <a:rPr lang="en-IN" sz="6600" b="0" dirty="0">
                  <a:latin typeface="Tahoma"/>
                  <a:cs typeface="Tahoma"/>
                </a:rPr>
                <a:t>Modulation</a:t>
              </a:r>
              <a:endParaRPr sz="6600" dirty="0"/>
            </a:p>
          </p:txBody>
        </p:sp>
        <p:sp>
          <p:nvSpPr>
            <p:cNvPr id="4" name="object 4"/>
            <p:cNvSpPr/>
            <p:nvPr/>
          </p:nvSpPr>
          <p:spPr>
            <a:xfrm>
              <a:off x="0" y="0"/>
              <a:ext cx="9144000" cy="1371600"/>
            </a:xfrm>
            <a:custGeom>
              <a:avLst/>
              <a:gdLst/>
              <a:ahLst/>
              <a:cxnLst/>
              <a:rect l="l" t="t" r="r" b="b"/>
              <a:pathLst>
                <a:path w="9144000" h="1371600">
                  <a:moveTo>
                    <a:pt x="0" y="1371600"/>
                  </a:moveTo>
                  <a:lnTo>
                    <a:pt x="9144000" y="1371600"/>
                  </a:lnTo>
                  <a:lnTo>
                    <a:pt x="9144000" y="0"/>
                  </a:lnTo>
                  <a:lnTo>
                    <a:pt x="0" y="0"/>
                  </a:lnTo>
                  <a:lnTo>
                    <a:pt x="0" y="1371600"/>
                  </a:lnTo>
                  <a:close/>
                </a:path>
              </a:pathLst>
            </a:custGeom>
            <a:ln w="12700">
              <a:solidFill>
                <a:srgbClr val="000000"/>
              </a:solidFill>
            </a:ln>
          </p:spPr>
          <p:txBody>
            <a:bodyPr wrap="square" lIns="0" tIns="0" rIns="0" bIns="0" rtlCol="0"/>
            <a:lstStyle/>
            <a:p>
              <a:endParaRPr/>
            </a:p>
          </p:txBody>
        </p:sp>
      </p:grpSp>
      <p:pic>
        <p:nvPicPr>
          <p:cNvPr id="1026" name="Picture 2" descr="Top 30 Amplitude Modulation GIFs | Find the best GIF on Gfycat">
            <a:extLst>
              <a:ext uri="{FF2B5EF4-FFF2-40B4-BE49-F238E27FC236}">
                <a16:creationId xmlns:a16="http://schemas.microsoft.com/office/drawing/2014/main" id="{E769918D-B78C-382B-9E14-881467ED0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4" y="1371600"/>
            <a:ext cx="91440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733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TotalTime>
  <Words>579</Words>
  <Application>Microsoft Office PowerPoint</Application>
  <PresentationFormat>On-screen Show (4:3)</PresentationFormat>
  <Paragraphs>56</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Symbol</vt:lpstr>
      <vt:lpstr>Tahoma</vt:lpstr>
      <vt:lpstr>Times New Roman</vt:lpstr>
      <vt:lpstr>urw-din</vt:lpstr>
      <vt:lpstr>Wingdings</vt:lpstr>
      <vt:lpstr>Office Theme</vt:lpstr>
      <vt:lpstr>Analog Transmission</vt:lpstr>
      <vt:lpstr>PowerPoint Presentation</vt:lpstr>
      <vt:lpstr>PowerPoint Presentation</vt:lpstr>
      <vt:lpstr>PowerPoint Presentation</vt:lpstr>
      <vt:lpstr>Figure 5.15 Types of analog-to-analog modulation</vt:lpstr>
      <vt:lpstr>PowerPoint Presentation</vt:lpstr>
      <vt:lpstr>PowerPoint Presentation</vt:lpstr>
      <vt:lpstr>Figure 5.16 Amplitude modulation</vt:lpstr>
      <vt:lpstr>PowerPoint Presentation</vt:lpstr>
      <vt:lpstr>PowerPoint Presentation</vt:lpstr>
      <vt:lpstr>Note</vt:lpstr>
      <vt:lpstr>Figure 5.17 AM band allocation</vt:lpstr>
      <vt:lpstr>PowerPoint Presentation</vt:lpstr>
      <vt:lpstr>Figure 5.18 Frequency modulation</vt:lpstr>
      <vt:lpstr>PowerPoint Presentation</vt:lpstr>
      <vt:lpstr>PowerPoint Presentation</vt:lpstr>
      <vt:lpstr>Figure 5.19 FM band allocation</vt:lpstr>
      <vt:lpstr>PowerPoint Presentation</vt:lpstr>
      <vt:lpstr>Phase Modulation (PM)</vt:lpstr>
      <vt:lpstr>PowerPoint Presentation</vt:lpstr>
      <vt:lpstr>Figure 5.20 Phase modulation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vinay bhardwaj</cp:lastModifiedBy>
  <cp:revision>2</cp:revision>
  <dcterms:created xsi:type="dcterms:W3CDTF">2022-08-24T08:31:00Z</dcterms:created>
  <dcterms:modified xsi:type="dcterms:W3CDTF">2022-08-24T10:00:37Z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2017-02-17T00:00:00Z</vt:filetime>
  </property>
  <property fmtid="{D5CDD505-2E9C-101B-9397-08002B2CF9AE}" pid="3" name="Creator">
    <vt:lpwstr>Microsoft® Office PowerPoint® 2007</vt:lpwstr>
  </property>
  <property fmtid="{D5CDD505-2E9C-101B-9397-08002B2CF9AE}" pid="4" name="LastSaved">
    <vt:filetime>2022-08-24T00:00:00Z</vt:filetime>
  </property>
</Properties>
</file>